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1"/>
  </p:notesMasterIdLst>
  <p:handoutMasterIdLst>
    <p:handoutMasterId r:id="rId22"/>
  </p:handoutMasterIdLst>
  <p:sldIdLst>
    <p:sldId id="256" r:id="rId3"/>
    <p:sldId id="377" r:id="rId4"/>
    <p:sldId id="373" r:id="rId5"/>
    <p:sldId id="374" r:id="rId6"/>
    <p:sldId id="376" r:id="rId7"/>
    <p:sldId id="378" r:id="rId8"/>
    <p:sldId id="379" r:id="rId9"/>
    <p:sldId id="385" r:id="rId10"/>
    <p:sldId id="381" r:id="rId11"/>
    <p:sldId id="383" r:id="rId12"/>
    <p:sldId id="384" r:id="rId13"/>
    <p:sldId id="387" r:id="rId14"/>
    <p:sldId id="388" r:id="rId15"/>
    <p:sldId id="389" r:id="rId16"/>
    <p:sldId id="267" r:id="rId17"/>
    <p:sldId id="363" r:id="rId18"/>
    <p:sldId id="1655" r:id="rId19"/>
    <p:sldId id="314" r:id="rId20"/>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illkommen" id="{E75E278A-FF0E-49A4-B170-79828D63BBAD}">
          <p14:sldIdLst>
            <p14:sldId id="256"/>
            <p14:sldId id="377"/>
            <p14:sldId id="373"/>
            <p14:sldId id="374"/>
            <p14:sldId id="376"/>
            <p14:sldId id="378"/>
            <p14:sldId id="379"/>
            <p14:sldId id="385"/>
            <p14:sldId id="381"/>
            <p14:sldId id="383"/>
            <p14:sldId id="384"/>
            <p14:sldId id="387"/>
            <p14:sldId id="388"/>
            <p14:sldId id="389"/>
            <p14:sldId id="267"/>
            <p14:sldId id="363"/>
            <p14:sldId id="1655"/>
            <p14:sldId id="314"/>
          </p14:sldIdLst>
        </p14:section>
        <p14:section name="Design, Impress, Work Together" id="{B9B51309-D148-4332-87C2-07BE32FBCA3B}">
          <p14:sldIdLst/>
        </p14:section>
        <p14:section name="Weitere Informationen"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FFFFFF"/>
    <a:srgbClr val="666633"/>
    <a:srgbClr val="808000"/>
    <a:srgbClr val="669900"/>
    <a:srgbClr val="336600"/>
    <a:srgbClr val="CCCC00"/>
    <a:srgbClr val="996633"/>
    <a:srgbClr val="FF66FF"/>
    <a:srgbClr val="DD46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81" autoAdjust="0"/>
    <p:restoredTop sz="94472" autoAdjust="0"/>
  </p:normalViewPr>
  <p:slideViewPr>
    <p:cSldViewPr snapToGrid="0">
      <p:cViewPr varScale="1">
        <p:scale>
          <a:sx n="81" d="100"/>
          <a:sy n="81" d="100"/>
        </p:scale>
        <p:origin x="86"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31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udol\Documents\Rudi\20%20Ausbildung\4.%20Forschungstag\Auswertun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udol\Documents\Rudi\20%20Ausbildung\4.%20Forschungstag\Auswertung.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rudol\Documents\Rudi\20%20Ausbildung\4.%20Forschungstag\Auswertung.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udol\Documents\Rudi\1A%20HB\Auswertung_Daten\Auswertung%20ab%2026.4.2019\LL%20nach%20Schulart%2010.5.20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udol\Documents\Rudi\21%20Ausbildung\&#214;FEB%20Feb.%202021\22.1.2021%20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udol\Documents\Rudi\20%20Ausbildung\4.%20Forschungstag\Auswertung.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51691097782534"/>
          <c:y val="5.3257738097734236E-2"/>
          <c:w val="0.71915505414920566"/>
          <c:h val="0.71050321128530325"/>
        </c:manualLayout>
      </c:layout>
      <c:barChart>
        <c:barDir val="bar"/>
        <c:grouping val="stacked"/>
        <c:varyColors val="0"/>
        <c:ser>
          <c:idx val="0"/>
          <c:order val="0"/>
          <c:tx>
            <c:strRef>
              <c:f>Tabelle1!$D$55:$D$56</c:f>
              <c:strCache>
                <c:ptCount val="2"/>
                <c:pt idx="1">
                  <c:v>weiblich</c:v>
                </c:pt>
              </c:strCache>
            </c:strRef>
          </c:tx>
          <c:spPr>
            <a:solidFill>
              <a:schemeClr val="accent1"/>
            </a:solidFill>
            <a:ln>
              <a:solidFill>
                <a:schemeClr val="tx1"/>
              </a:solidFill>
            </a:ln>
            <a:effectLst/>
          </c:spPr>
          <c:invertIfNegative val="0"/>
          <c:dPt>
            <c:idx val="0"/>
            <c:invertIfNegative val="0"/>
            <c:bubble3D val="0"/>
            <c:spPr>
              <a:solidFill>
                <a:schemeClr val="accent1">
                  <a:lumMod val="75000"/>
                </a:schemeClr>
              </a:solidFill>
              <a:ln>
                <a:solidFill>
                  <a:schemeClr val="tx1"/>
                </a:solidFill>
              </a:ln>
              <a:effectLst/>
            </c:spPr>
            <c:extLst>
              <c:ext xmlns:c16="http://schemas.microsoft.com/office/drawing/2014/chart" uri="{C3380CC4-5D6E-409C-BE32-E72D297353CC}">
                <c16:uniqueId val="{00000001-50CB-448C-BEFE-205B29B86E50}"/>
              </c:ext>
            </c:extLst>
          </c:dPt>
          <c:dPt>
            <c:idx val="1"/>
            <c:invertIfNegative val="0"/>
            <c:bubble3D val="0"/>
            <c:spPr>
              <a:solidFill>
                <a:schemeClr val="accent1">
                  <a:lumMod val="75000"/>
                </a:schemeClr>
              </a:solidFill>
              <a:ln>
                <a:solidFill>
                  <a:schemeClr val="tx1"/>
                </a:solidFill>
              </a:ln>
              <a:effectLst/>
            </c:spPr>
            <c:extLst>
              <c:ext xmlns:c16="http://schemas.microsoft.com/office/drawing/2014/chart" uri="{C3380CC4-5D6E-409C-BE32-E72D297353CC}">
                <c16:uniqueId val="{00000003-50CB-448C-BEFE-205B29B86E50}"/>
              </c:ext>
            </c:extLst>
          </c:dPt>
          <c:dPt>
            <c:idx val="3"/>
            <c:invertIfNegative val="0"/>
            <c:bubble3D val="0"/>
            <c:spPr>
              <a:solidFill>
                <a:sysClr val="windowText" lastClr="000000">
                  <a:lumMod val="75000"/>
                  <a:lumOff val="25000"/>
                </a:sysClr>
              </a:solidFill>
              <a:ln>
                <a:solidFill>
                  <a:schemeClr val="tx1">
                    <a:alpha val="97000"/>
                  </a:schemeClr>
                </a:solidFill>
              </a:ln>
              <a:effectLst/>
            </c:spPr>
            <c:extLst>
              <c:ext xmlns:c16="http://schemas.microsoft.com/office/drawing/2014/chart" uri="{C3380CC4-5D6E-409C-BE32-E72D297353CC}">
                <c16:uniqueId val="{00000005-50CB-448C-BEFE-205B29B86E50}"/>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CB-448C-BEFE-205B29B86E50}"/>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CB-448C-BEFE-205B29B86E50}"/>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CB-448C-BEFE-205B29B86E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Tabelle1!$C$57:$C$60</c:f>
              <c:strCache>
                <c:ptCount val="4"/>
                <c:pt idx="0">
                  <c:v>Primarstufe (588)</c:v>
                </c:pt>
                <c:pt idx="1">
                  <c:v>Sekundarstufe (329)</c:v>
                </c:pt>
                <c:pt idx="3">
                  <c:v>Schwerpunkt</c:v>
                </c:pt>
              </c:strCache>
            </c:strRef>
          </c:cat>
          <c:val>
            <c:numRef>
              <c:f>Tabelle1!$D$57:$D$60</c:f>
              <c:numCache>
                <c:formatCode>General</c:formatCode>
                <c:ptCount val="4"/>
                <c:pt idx="0">
                  <c:v>542</c:v>
                </c:pt>
                <c:pt idx="1">
                  <c:v>231</c:v>
                </c:pt>
                <c:pt idx="2">
                  <c:v>0</c:v>
                </c:pt>
                <c:pt idx="3">
                  <c:v>92</c:v>
                </c:pt>
              </c:numCache>
            </c:numRef>
          </c:val>
          <c:extLst>
            <c:ext xmlns:c16="http://schemas.microsoft.com/office/drawing/2014/chart" uri="{C3380CC4-5D6E-409C-BE32-E72D297353CC}">
              <c16:uniqueId val="{00000006-50CB-448C-BEFE-205B29B86E50}"/>
            </c:ext>
          </c:extLst>
        </c:ser>
        <c:ser>
          <c:idx val="1"/>
          <c:order val="1"/>
          <c:tx>
            <c:strRef>
              <c:f>Tabelle1!$E$55:$E$56</c:f>
              <c:strCache>
                <c:ptCount val="2"/>
                <c:pt idx="1">
                  <c:v>männlich</c:v>
                </c:pt>
              </c:strCache>
            </c:strRef>
          </c:tx>
          <c:spPr>
            <a:solidFill>
              <a:schemeClr val="accent1">
                <a:lumMod val="40000"/>
                <a:lumOff val="60000"/>
              </a:schemeClr>
            </a:solidFill>
            <a:ln>
              <a:solidFill>
                <a:schemeClr val="tx1"/>
              </a:solidFill>
            </a:ln>
            <a:effectLst/>
          </c:spPr>
          <c:invertIfNegative val="0"/>
          <c:dPt>
            <c:idx val="3"/>
            <c:invertIfNegative val="0"/>
            <c:bubble3D val="0"/>
            <c:spPr>
              <a:solidFill>
                <a:schemeClr val="bg1"/>
              </a:solidFill>
              <a:ln>
                <a:solidFill>
                  <a:schemeClr val="tx1"/>
                </a:solidFill>
              </a:ln>
              <a:effectLst/>
            </c:spPr>
            <c:extLst>
              <c:ext xmlns:c16="http://schemas.microsoft.com/office/drawing/2014/chart" uri="{C3380CC4-5D6E-409C-BE32-E72D297353CC}">
                <c16:uniqueId val="{00000008-50CB-448C-BEFE-205B29B86E50}"/>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CB-448C-BEFE-205B29B86E50}"/>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CB-448C-BEFE-205B29B86E50}"/>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CB-448C-BEFE-205B29B86E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Tabelle1!$C$57:$C$60</c:f>
              <c:strCache>
                <c:ptCount val="4"/>
                <c:pt idx="0">
                  <c:v>Primarstufe (588)</c:v>
                </c:pt>
                <c:pt idx="1">
                  <c:v>Sekundarstufe (329)</c:v>
                </c:pt>
                <c:pt idx="3">
                  <c:v>Schwerpunkt</c:v>
                </c:pt>
              </c:strCache>
            </c:strRef>
          </c:cat>
          <c:val>
            <c:numRef>
              <c:f>Tabelle1!$E$57:$E$60</c:f>
              <c:numCache>
                <c:formatCode>General</c:formatCode>
                <c:ptCount val="4"/>
                <c:pt idx="0">
                  <c:v>46</c:v>
                </c:pt>
                <c:pt idx="1">
                  <c:v>89</c:v>
                </c:pt>
                <c:pt idx="2">
                  <c:v>0</c:v>
                </c:pt>
                <c:pt idx="3">
                  <c:v>770</c:v>
                </c:pt>
              </c:numCache>
            </c:numRef>
          </c:val>
          <c:extLst>
            <c:ext xmlns:c16="http://schemas.microsoft.com/office/drawing/2014/chart" uri="{C3380CC4-5D6E-409C-BE32-E72D297353CC}">
              <c16:uniqueId val="{0000000B-50CB-448C-BEFE-205B29B86E50}"/>
            </c:ext>
          </c:extLst>
        </c:ser>
        <c:dLbls>
          <c:showLegendKey val="0"/>
          <c:showVal val="0"/>
          <c:showCatName val="0"/>
          <c:showSerName val="0"/>
          <c:showPercent val="0"/>
          <c:showBubbleSize val="0"/>
        </c:dLbls>
        <c:gapWidth val="60"/>
        <c:overlap val="100"/>
        <c:axId val="881048191"/>
        <c:axId val="682149231"/>
      </c:barChart>
      <c:catAx>
        <c:axId val="88104819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82149231"/>
        <c:crosses val="autoZero"/>
        <c:auto val="1"/>
        <c:lblAlgn val="ctr"/>
        <c:lblOffset val="100"/>
        <c:noMultiLvlLbl val="0"/>
      </c:catAx>
      <c:valAx>
        <c:axId val="6821492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tailEnd type="arrow"/>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881048191"/>
        <c:crosses val="autoZero"/>
        <c:crossBetween val="between"/>
      </c:valAx>
      <c:spPr>
        <a:noFill/>
        <a:ln>
          <a:noFill/>
        </a:ln>
        <a:effectLst/>
      </c:spPr>
    </c:plotArea>
    <c:legend>
      <c:legendPos val="b"/>
      <c:layout>
        <c:manualLayout>
          <c:xMode val="edge"/>
          <c:yMode val="edge"/>
          <c:x val="0.64371106736657913"/>
          <c:y val="0.52372630504520268"/>
          <c:w val="0.25100632083910862"/>
          <c:h val="7.8125546806649182E-2"/>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34223663218568"/>
          <c:y val="4.3207142414284826E-2"/>
          <c:w val="0.48259893983840257"/>
          <c:h val="0.86134735866994938"/>
        </c:manualLayout>
      </c:layout>
      <c:barChart>
        <c:barDir val="bar"/>
        <c:grouping val="clustered"/>
        <c:varyColors val="0"/>
        <c:ser>
          <c:idx val="1"/>
          <c:order val="0"/>
          <c:tx>
            <c:strRef>
              <c:f>Tabelle1!$E$45</c:f>
              <c:strCache>
                <c:ptCount val="1"/>
                <c:pt idx="0">
                  <c:v>Sekundar</c:v>
                </c:pt>
              </c:strCache>
            </c:strRef>
          </c:tx>
          <c:spPr>
            <a:solidFill>
              <a:schemeClr val="accent4">
                <a:lumMod val="40000"/>
                <a:lumOff val="60000"/>
              </a:schemeClr>
            </a:solidFill>
            <a:ln>
              <a:solidFill>
                <a:schemeClr val="tx1"/>
              </a:solidFill>
            </a:ln>
            <a:effectLst/>
          </c:spPr>
          <c:invertIfNegative val="0"/>
          <c:dLbls>
            <c:numFmt formatCode="#,##0.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Tabelle1!$C$46:$C$52</c:f>
              <c:strCache>
                <c:ptCount val="7"/>
                <c:pt idx="0">
                  <c:v>(7) Kommunikation und Klassenführung</c:v>
                </c:pt>
                <c:pt idx="1">
                  <c:v>(6) Didaktische Fähigkeiten zum Umgang mit Heterogenität</c:v>
                </c:pt>
                <c:pt idx="2">
                  <c:v>(5) Sorgen im inklusiven Setting</c:v>
                </c:pt>
                <c:pt idx="3">
                  <c:v>(4) Kontaktbereitschaft zu Menschen mit Behinderung</c:v>
                </c:pt>
                <c:pt idx="4">
                  <c:v>(3) Zusammenarbeit – Beziehung – Entwicklung*</c:v>
                </c:pt>
                <c:pt idx="5">
                  <c:v>(2) Vorbehalte gegenüber Inklusion*</c:v>
                </c:pt>
                <c:pt idx="6">
                  <c:v>(1) Wertschätzung der Vielfalt in der Schule</c:v>
                </c:pt>
              </c:strCache>
            </c:strRef>
          </c:cat>
          <c:val>
            <c:numRef>
              <c:f>Tabelle1!$E$46:$E$52</c:f>
              <c:numCache>
                <c:formatCode>###0.0000</c:formatCode>
                <c:ptCount val="7"/>
                <c:pt idx="0">
                  <c:v>4.908656625589531</c:v>
                </c:pt>
                <c:pt idx="1">
                  <c:v>4.1564734520006041</c:v>
                </c:pt>
                <c:pt idx="2">
                  <c:v>3.6016088544043812</c:v>
                </c:pt>
                <c:pt idx="3">
                  <c:v>3.836435331230283</c:v>
                </c:pt>
                <c:pt idx="4">
                  <c:v>4.8019034067930004</c:v>
                </c:pt>
                <c:pt idx="5">
                  <c:v>2.8570539782684898</c:v>
                </c:pt>
                <c:pt idx="6">
                  <c:v>5.4950249996882832</c:v>
                </c:pt>
              </c:numCache>
            </c:numRef>
          </c:val>
          <c:extLst>
            <c:ext xmlns:c16="http://schemas.microsoft.com/office/drawing/2014/chart" uri="{C3380CC4-5D6E-409C-BE32-E72D297353CC}">
              <c16:uniqueId val="{00000000-6219-4A0C-A1E4-D6E8203623DD}"/>
            </c:ext>
          </c:extLst>
        </c:ser>
        <c:ser>
          <c:idx val="0"/>
          <c:order val="1"/>
          <c:tx>
            <c:strRef>
              <c:f>Tabelle1!$D$45</c:f>
              <c:strCache>
                <c:ptCount val="1"/>
                <c:pt idx="0">
                  <c:v>Primar</c:v>
                </c:pt>
              </c:strCache>
            </c:strRef>
          </c:tx>
          <c:spPr>
            <a:solidFill>
              <a:schemeClr val="accent2">
                <a:lumMod val="75000"/>
              </a:schemeClr>
            </a:solidFill>
            <a:ln>
              <a:solidFill>
                <a:schemeClr val="tx1"/>
              </a:solidFill>
            </a:ln>
            <a:effectLst/>
          </c:spPr>
          <c:invertIfNegative val="0"/>
          <c:dLbls>
            <c:numFmt formatCode="#,##0.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Tabelle1!$C$46:$C$52</c:f>
              <c:strCache>
                <c:ptCount val="7"/>
                <c:pt idx="0">
                  <c:v>(7) Kommunikation und Klassenführung</c:v>
                </c:pt>
                <c:pt idx="1">
                  <c:v>(6) Didaktische Fähigkeiten zum Umgang mit Heterogenität</c:v>
                </c:pt>
                <c:pt idx="2">
                  <c:v>(5) Sorgen im inklusiven Setting</c:v>
                </c:pt>
                <c:pt idx="3">
                  <c:v>(4) Kontaktbereitschaft zu Menschen mit Behinderung</c:v>
                </c:pt>
                <c:pt idx="4">
                  <c:v>(3) Zusammenarbeit – Beziehung – Entwicklung*</c:v>
                </c:pt>
                <c:pt idx="5">
                  <c:v>(2) Vorbehalte gegenüber Inklusion*</c:v>
                </c:pt>
                <c:pt idx="6">
                  <c:v>(1) Wertschätzung der Vielfalt in der Schule</c:v>
                </c:pt>
              </c:strCache>
            </c:strRef>
          </c:cat>
          <c:val>
            <c:numRef>
              <c:f>Tabelle1!$D$46:$D$52</c:f>
              <c:numCache>
                <c:formatCode>###0.0000</c:formatCode>
                <c:ptCount val="7"/>
                <c:pt idx="0">
                  <c:v>4.8578143021914659</c:v>
                </c:pt>
                <c:pt idx="1">
                  <c:v>4.0806069578090334</c:v>
                </c:pt>
                <c:pt idx="2">
                  <c:v>3.5224442799572335</c:v>
                </c:pt>
                <c:pt idx="3">
                  <c:v>3.79366837024418</c:v>
                </c:pt>
                <c:pt idx="4">
                  <c:v>5.0138378940763912</c:v>
                </c:pt>
                <c:pt idx="5">
                  <c:v>2.5848442443416864</c:v>
                </c:pt>
                <c:pt idx="6">
                  <c:v>5.5537648165231275</c:v>
                </c:pt>
              </c:numCache>
            </c:numRef>
          </c:val>
          <c:extLst>
            <c:ext xmlns:c16="http://schemas.microsoft.com/office/drawing/2014/chart" uri="{C3380CC4-5D6E-409C-BE32-E72D297353CC}">
              <c16:uniqueId val="{00000001-6219-4A0C-A1E4-D6E8203623DD}"/>
            </c:ext>
          </c:extLst>
        </c:ser>
        <c:dLbls>
          <c:dLblPos val="outEnd"/>
          <c:showLegendKey val="0"/>
          <c:showVal val="1"/>
          <c:showCatName val="0"/>
          <c:showSerName val="0"/>
          <c:showPercent val="0"/>
          <c:showBubbleSize val="0"/>
        </c:dLbls>
        <c:gapWidth val="100"/>
        <c:overlap val="-25"/>
        <c:axId val="40871488"/>
        <c:axId val="31109312"/>
      </c:barChart>
      <c:catAx>
        <c:axId val="4087148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de-DE"/>
          </a:p>
        </c:txPr>
        <c:crossAx val="31109312"/>
        <c:crosses val="autoZero"/>
        <c:auto val="1"/>
        <c:lblAlgn val="ctr"/>
        <c:lblOffset val="100"/>
        <c:noMultiLvlLbl val="0"/>
      </c:catAx>
      <c:valAx>
        <c:axId val="31109312"/>
        <c:scaling>
          <c:orientation val="minMax"/>
          <c:min val="1"/>
        </c:scaling>
        <c:delete val="0"/>
        <c:axPos val="b"/>
        <c:majorGridlines>
          <c:spPr>
            <a:ln w="9525" cap="flat" cmpd="sng" algn="ctr">
              <a:solidFill>
                <a:schemeClr val="tx1">
                  <a:alpha val="95000"/>
                </a:schemeClr>
              </a:solidFill>
              <a:round/>
            </a:ln>
            <a:effectLst/>
          </c:spPr>
        </c:majorGridlines>
        <c:numFmt formatCode="#,##0" sourceLinked="0"/>
        <c:majorTickMark val="none"/>
        <c:minorTickMark val="out"/>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40871488"/>
        <c:crosses val="autoZero"/>
        <c:crossBetween val="between"/>
        <c:minorUnit val="0.5"/>
      </c:valAx>
      <c:spPr>
        <a:noFill/>
        <a:ln>
          <a:noFill/>
        </a:ln>
        <a:effectLst/>
      </c:spPr>
    </c:plotArea>
    <c:legend>
      <c:legendPos val="r"/>
      <c:layout>
        <c:manualLayout>
          <c:xMode val="edge"/>
          <c:yMode val="edge"/>
          <c:x val="9.6102004332157279E-2"/>
          <c:y val="0.94404527600984933"/>
          <c:w val="0.41381198311278433"/>
          <c:h val="5.59547548816459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34223663218568"/>
          <c:y val="4.3207142414284826E-2"/>
          <c:w val="0.48259893983840257"/>
          <c:h val="0.86134735866994938"/>
        </c:manualLayout>
      </c:layout>
      <c:barChart>
        <c:barDir val="bar"/>
        <c:grouping val="clustered"/>
        <c:varyColors val="0"/>
        <c:ser>
          <c:idx val="1"/>
          <c:order val="0"/>
          <c:tx>
            <c:strRef>
              <c:f>Tabelle1!$D$89</c:f>
              <c:strCache>
                <c:ptCount val="1"/>
                <c:pt idx="0">
                  <c:v>Studienanfänger/innen</c:v>
                </c:pt>
              </c:strCache>
            </c:strRef>
          </c:tx>
          <c:spPr>
            <a:solidFill>
              <a:schemeClr val="accent6">
                <a:lumMod val="20000"/>
                <a:lumOff val="80000"/>
              </a:schemeClr>
            </a:solidFill>
            <a:ln>
              <a:solidFill>
                <a:schemeClr val="tx1"/>
              </a:solidFill>
            </a:ln>
            <a:effectLst/>
          </c:spPr>
          <c:invertIfNegative val="0"/>
          <c:dLbls>
            <c:numFmt formatCode="#,##0.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Tabelle1!$C$90:$C$96</c:f>
              <c:strCache>
                <c:ptCount val="7"/>
                <c:pt idx="0">
                  <c:v>(7) Kommunikation und Klassenführung*</c:v>
                </c:pt>
                <c:pt idx="1">
                  <c:v>(6) Didaktische Fähigkeiten zum Umgang mit Heterogenität*</c:v>
                </c:pt>
                <c:pt idx="2">
                  <c:v>(5) Sorgen im inklusiven Setting</c:v>
                </c:pt>
                <c:pt idx="3">
                  <c:v>(4) Kontaktbereitschaft zu Menschen mit Behinderung</c:v>
                </c:pt>
                <c:pt idx="4">
                  <c:v>(3) Zusammenarbeit – Beziehung – Entwicklung*</c:v>
                </c:pt>
                <c:pt idx="5">
                  <c:v>(2) Vorbehalte gegenüber Inklusion</c:v>
                </c:pt>
                <c:pt idx="6">
                  <c:v>(1) Wertschätzung der Vielfalt in der Schule</c:v>
                </c:pt>
              </c:strCache>
            </c:strRef>
          </c:cat>
          <c:val>
            <c:numRef>
              <c:f>Tabelle1!$D$90:$D$96</c:f>
              <c:numCache>
                <c:formatCode>###0.0000</c:formatCode>
                <c:ptCount val="7"/>
                <c:pt idx="0">
                  <c:v>4.7163823738450601</c:v>
                </c:pt>
                <c:pt idx="1">
                  <c:v>3.6476661951909466</c:v>
                </c:pt>
                <c:pt idx="2">
                  <c:v>3.3866159830268745</c:v>
                </c:pt>
                <c:pt idx="3">
                  <c:v>3.7324257425742591</c:v>
                </c:pt>
                <c:pt idx="4">
                  <c:v>4.8289396247317065</c:v>
                </c:pt>
                <c:pt idx="5">
                  <c:v>2.7617574257425748</c:v>
                </c:pt>
                <c:pt idx="6">
                  <c:v>5.4893433442723136</c:v>
                </c:pt>
              </c:numCache>
            </c:numRef>
          </c:val>
          <c:extLst>
            <c:ext xmlns:c16="http://schemas.microsoft.com/office/drawing/2014/chart" uri="{C3380CC4-5D6E-409C-BE32-E72D297353CC}">
              <c16:uniqueId val="{00000000-1109-4722-B1C8-77DE24F860BE}"/>
            </c:ext>
          </c:extLst>
        </c:ser>
        <c:ser>
          <c:idx val="0"/>
          <c:order val="1"/>
          <c:tx>
            <c:strRef>
              <c:f>Tabelle1!$E$89</c:f>
              <c:strCache>
                <c:ptCount val="1"/>
                <c:pt idx="0">
                  <c:v>Studierende höherer Semester</c:v>
                </c:pt>
              </c:strCache>
            </c:strRef>
          </c:tx>
          <c:spPr>
            <a:solidFill>
              <a:schemeClr val="accent6">
                <a:lumMod val="50000"/>
              </a:schemeClr>
            </a:solidFill>
            <a:ln>
              <a:solidFill>
                <a:schemeClr val="tx1"/>
              </a:solidFill>
            </a:ln>
            <a:effectLst/>
          </c:spPr>
          <c:invertIfNegative val="0"/>
          <c:dLbls>
            <c:numFmt formatCode="#,##0.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Tabelle1!$C$90:$C$96</c:f>
              <c:strCache>
                <c:ptCount val="7"/>
                <c:pt idx="0">
                  <c:v>(7) Kommunikation und Klassenführung*</c:v>
                </c:pt>
                <c:pt idx="1">
                  <c:v>(6) Didaktische Fähigkeiten zum Umgang mit Heterogenität*</c:v>
                </c:pt>
                <c:pt idx="2">
                  <c:v>(5) Sorgen im inklusiven Setting</c:v>
                </c:pt>
                <c:pt idx="3">
                  <c:v>(4) Kontaktbereitschaft zu Menschen mit Behinderung</c:v>
                </c:pt>
                <c:pt idx="4">
                  <c:v>(3) Zusammenarbeit – Beziehung – Entwicklung*</c:v>
                </c:pt>
                <c:pt idx="5">
                  <c:v>(2) Vorbehalte gegenüber Inklusion</c:v>
                </c:pt>
                <c:pt idx="6">
                  <c:v>(1) Wertschätzung der Vielfalt in der Schule</c:v>
                </c:pt>
              </c:strCache>
            </c:strRef>
          </c:cat>
          <c:val>
            <c:numRef>
              <c:f>Tabelle1!$E$90:$E$96</c:f>
              <c:numCache>
                <c:formatCode>###0.0000</c:formatCode>
                <c:ptCount val="7"/>
                <c:pt idx="0">
                  <c:v>4.916297208538591</c:v>
                </c:pt>
                <c:pt idx="1">
                  <c:v>4.2469759168034917</c:v>
                </c:pt>
                <c:pt idx="2">
                  <c:v>3.5710950328407249</c:v>
                </c:pt>
                <c:pt idx="3">
                  <c:v>3.8465395480225975</c:v>
                </c:pt>
                <c:pt idx="4">
                  <c:v>4.9655584528465884</c:v>
                </c:pt>
                <c:pt idx="5">
                  <c:v>2.6621205497264833</c:v>
                </c:pt>
                <c:pt idx="6">
                  <c:v>5.540872723444572</c:v>
                </c:pt>
              </c:numCache>
            </c:numRef>
          </c:val>
          <c:extLst>
            <c:ext xmlns:c16="http://schemas.microsoft.com/office/drawing/2014/chart" uri="{C3380CC4-5D6E-409C-BE32-E72D297353CC}">
              <c16:uniqueId val="{00000001-1109-4722-B1C8-77DE24F860BE}"/>
            </c:ext>
          </c:extLst>
        </c:ser>
        <c:dLbls>
          <c:dLblPos val="outEnd"/>
          <c:showLegendKey val="0"/>
          <c:showVal val="1"/>
          <c:showCatName val="0"/>
          <c:showSerName val="0"/>
          <c:showPercent val="0"/>
          <c:showBubbleSize val="0"/>
        </c:dLbls>
        <c:gapWidth val="100"/>
        <c:overlap val="-25"/>
        <c:axId val="40871488"/>
        <c:axId val="31109312"/>
      </c:barChart>
      <c:catAx>
        <c:axId val="4087148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de-DE"/>
          </a:p>
        </c:txPr>
        <c:crossAx val="31109312"/>
        <c:crosses val="autoZero"/>
        <c:auto val="1"/>
        <c:lblAlgn val="ctr"/>
        <c:lblOffset val="100"/>
        <c:noMultiLvlLbl val="0"/>
      </c:catAx>
      <c:valAx>
        <c:axId val="31109312"/>
        <c:scaling>
          <c:orientation val="minMax"/>
          <c:min val="1"/>
        </c:scaling>
        <c:delete val="0"/>
        <c:axPos val="b"/>
        <c:majorGridlines>
          <c:spPr>
            <a:ln w="9525" cap="flat" cmpd="sng" algn="ctr">
              <a:solidFill>
                <a:schemeClr val="tx1">
                  <a:alpha val="95000"/>
                </a:schemeClr>
              </a:solidFill>
              <a:round/>
            </a:ln>
            <a:effectLst/>
          </c:spPr>
        </c:majorGridlines>
        <c:numFmt formatCode="#,##0" sourceLinked="0"/>
        <c:majorTickMark val="none"/>
        <c:minorTickMark val="out"/>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40871488"/>
        <c:crosses val="autoZero"/>
        <c:crossBetween val="between"/>
        <c:minorUnit val="0.5"/>
      </c:valAx>
      <c:spPr>
        <a:noFill/>
        <a:ln>
          <a:noFill/>
        </a:ln>
        <a:effectLst/>
      </c:spPr>
    </c:plotArea>
    <c:legend>
      <c:legendPos val="r"/>
      <c:layout>
        <c:manualLayout>
          <c:xMode val="edge"/>
          <c:yMode val="edge"/>
          <c:x val="0"/>
          <c:y val="0.94404524511835397"/>
          <c:w val="0.99643032857411995"/>
          <c:h val="5.59547548816459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34223663218568"/>
          <c:y val="4.3207142414284826E-2"/>
          <c:w val="0.48259893983840257"/>
          <c:h val="0.86134735866994938"/>
        </c:manualLayout>
      </c:layout>
      <c:barChart>
        <c:barDir val="bar"/>
        <c:grouping val="clustered"/>
        <c:varyColors val="0"/>
        <c:ser>
          <c:idx val="1"/>
          <c:order val="0"/>
          <c:tx>
            <c:strRef>
              <c:f>Tabelle1!$D$55</c:f>
              <c:strCache>
                <c:ptCount val="1"/>
                <c:pt idx="0">
                  <c:v>nein</c:v>
                </c:pt>
              </c:strCache>
            </c:strRef>
          </c:tx>
          <c:spPr>
            <a:solidFill>
              <a:schemeClr val="accent5">
                <a:lumMod val="20000"/>
                <a:lumOff val="80000"/>
              </a:schemeClr>
            </a:solidFill>
            <a:ln>
              <a:solidFill>
                <a:schemeClr val="tx1"/>
              </a:solidFill>
            </a:ln>
            <a:effectLst/>
          </c:spPr>
          <c:invertIfNegative val="0"/>
          <c:dLbls>
            <c:numFmt formatCode="#,##0.00" sourceLinked="0"/>
            <c:spPr>
              <a:solidFill>
                <a:schemeClr val="bg1"/>
              </a:solidFill>
              <a:ln>
                <a:noFill/>
              </a:ln>
              <a:effectLst/>
            </c:spPr>
            <c:txPr>
              <a:bodyPr rot="0" spcFirstLastPara="1" vertOverflow="ellipsis" vert="horz" wrap="square" lIns="0" tIns="0" rIns="0" bIns="0" anchor="ctr" anchorCtr="1"/>
              <a:lstStyle/>
              <a:p>
                <a:pPr>
                  <a:defRPr sz="1200" b="0" i="0" u="none" strike="noStrike" kern="1200" baseline="0">
                    <a:solidFill>
                      <a:schemeClr val="tx1"/>
                    </a:solidFill>
                    <a:latin typeface="+mj-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Tabelle1!$C$56:$C$62</c:f>
              <c:strCache>
                <c:ptCount val="7"/>
                <c:pt idx="0">
                  <c:v>(7) Kommunikation und Klassenführung*</c:v>
                </c:pt>
                <c:pt idx="1">
                  <c:v>(6) Didaktische Fähigkeiten zum Umgang mit Heterogenität*</c:v>
                </c:pt>
                <c:pt idx="2">
                  <c:v>(5) Sorgen im inklusiven Setting*</c:v>
                </c:pt>
                <c:pt idx="3">
                  <c:v>(4) Kontaktbereitschaft zu Menschen mit Behinderung*</c:v>
                </c:pt>
                <c:pt idx="4">
                  <c:v>(3) Zusammenarbeit – Beziehung – Entwicklung*</c:v>
                </c:pt>
                <c:pt idx="5">
                  <c:v>(2) Vorbehalte gegenüber Inklusion*</c:v>
                </c:pt>
                <c:pt idx="6">
                  <c:v>(1) Wertschätzung der Vielfalt in der Schule*</c:v>
                </c:pt>
              </c:strCache>
            </c:strRef>
          </c:cat>
          <c:val>
            <c:numRef>
              <c:f>Tabelle1!$D$56:$D$62</c:f>
              <c:numCache>
                <c:formatCode>###0.0000</c:formatCode>
                <c:ptCount val="7"/>
                <c:pt idx="0">
                  <c:v>4.8638957035918722</c:v>
                </c:pt>
                <c:pt idx="1">
                  <c:v>4.0847876617665477</c:v>
                </c:pt>
                <c:pt idx="2">
                  <c:v>3.6796236964442781</c:v>
                </c:pt>
                <c:pt idx="3">
                  <c:v>3.7030519480519493</c:v>
                </c:pt>
                <c:pt idx="4">
                  <c:v>4.9124757061120752</c:v>
                </c:pt>
                <c:pt idx="5">
                  <c:v>2.7146021438878614</c:v>
                </c:pt>
                <c:pt idx="6">
                  <c:v>5.5229213568287481</c:v>
                </c:pt>
              </c:numCache>
            </c:numRef>
          </c:val>
          <c:extLst>
            <c:ext xmlns:c16="http://schemas.microsoft.com/office/drawing/2014/chart" uri="{C3380CC4-5D6E-409C-BE32-E72D297353CC}">
              <c16:uniqueId val="{00000000-25FA-4126-935F-F13EF5191DED}"/>
            </c:ext>
          </c:extLst>
        </c:ser>
        <c:ser>
          <c:idx val="0"/>
          <c:order val="1"/>
          <c:tx>
            <c:strRef>
              <c:f>Tabelle1!$E$55</c:f>
              <c:strCache>
                <c:ptCount val="1"/>
                <c:pt idx="0">
                  <c:v>ja (SP Inklusion)</c:v>
                </c:pt>
              </c:strCache>
            </c:strRef>
          </c:tx>
          <c:spPr>
            <a:solidFill>
              <a:schemeClr val="accent1">
                <a:lumMod val="75000"/>
              </a:schemeClr>
            </a:solidFill>
            <a:ln>
              <a:solidFill>
                <a:schemeClr val="tx1"/>
              </a:solidFill>
            </a:ln>
            <a:effectLst/>
          </c:spPr>
          <c:invertIfNegative val="0"/>
          <c:dLbls>
            <c:numFmt formatCode="#,##0.00" sourceLinked="0"/>
            <c:spPr>
              <a:solidFill>
                <a:schemeClr val="bg1"/>
              </a:solidFill>
              <a:ln>
                <a:noFill/>
              </a:ln>
              <a:effectLst/>
            </c:spPr>
            <c:txPr>
              <a:bodyPr rot="0" spcFirstLastPara="1" vertOverflow="ellipsis" vert="horz" wrap="square" lIns="0" tIns="0" rIns="36000" bIns="0" anchor="ctr" anchorCtr="1"/>
              <a:lstStyle/>
              <a:p>
                <a:pPr>
                  <a:defRPr sz="1200" b="0" i="0" u="none" strike="noStrike" kern="1200" baseline="0">
                    <a:solidFill>
                      <a:schemeClr val="tx1"/>
                    </a:solidFill>
                    <a:latin typeface="+mj-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Tabelle1!$C$56:$C$62</c:f>
              <c:strCache>
                <c:ptCount val="7"/>
                <c:pt idx="0">
                  <c:v>(7) Kommunikation und Klassenführung*</c:v>
                </c:pt>
                <c:pt idx="1">
                  <c:v>(6) Didaktische Fähigkeiten zum Umgang mit Heterogenität*</c:v>
                </c:pt>
                <c:pt idx="2">
                  <c:v>(5) Sorgen im inklusiven Setting*</c:v>
                </c:pt>
                <c:pt idx="3">
                  <c:v>(4) Kontaktbereitschaft zu Menschen mit Behinderung*</c:v>
                </c:pt>
                <c:pt idx="4">
                  <c:v>(3) Zusammenarbeit – Beziehung – Entwicklung*</c:v>
                </c:pt>
                <c:pt idx="5">
                  <c:v>(2) Vorbehalte gegenüber Inklusion*</c:v>
                </c:pt>
                <c:pt idx="6">
                  <c:v>(1) Wertschätzung der Vielfalt in der Schule*</c:v>
                </c:pt>
              </c:strCache>
            </c:strRef>
          </c:cat>
          <c:val>
            <c:numRef>
              <c:f>Tabelle1!$E$56:$E$62</c:f>
              <c:numCache>
                <c:formatCode>###0.0000</c:formatCode>
                <c:ptCount val="7"/>
                <c:pt idx="0">
                  <c:v>5.1380429094714799</c:v>
                </c:pt>
                <c:pt idx="1">
                  <c:v>4.5668759811616972</c:v>
                </c:pt>
                <c:pt idx="2">
                  <c:v>2.3873626373626373</c:v>
                </c:pt>
                <c:pt idx="3">
                  <c:v>4.8661231884057967</c:v>
                </c:pt>
                <c:pt idx="4">
                  <c:v>5.1665526502483043</c:v>
                </c:pt>
                <c:pt idx="5">
                  <c:v>2.3109903381642507</c:v>
                </c:pt>
                <c:pt idx="6">
                  <c:v>5.6482182751086336</c:v>
                </c:pt>
              </c:numCache>
            </c:numRef>
          </c:val>
          <c:extLst>
            <c:ext xmlns:c16="http://schemas.microsoft.com/office/drawing/2014/chart" uri="{C3380CC4-5D6E-409C-BE32-E72D297353CC}">
              <c16:uniqueId val="{00000001-25FA-4126-935F-F13EF5191DED}"/>
            </c:ext>
          </c:extLst>
        </c:ser>
        <c:dLbls>
          <c:dLblPos val="outEnd"/>
          <c:showLegendKey val="0"/>
          <c:showVal val="1"/>
          <c:showCatName val="0"/>
          <c:showSerName val="0"/>
          <c:showPercent val="0"/>
          <c:showBubbleSize val="0"/>
        </c:dLbls>
        <c:gapWidth val="100"/>
        <c:overlap val="-25"/>
        <c:axId val="40871488"/>
        <c:axId val="31109312"/>
      </c:barChart>
      <c:catAx>
        <c:axId val="4087148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de-DE"/>
          </a:p>
        </c:txPr>
        <c:crossAx val="31109312"/>
        <c:crosses val="autoZero"/>
        <c:auto val="1"/>
        <c:lblAlgn val="ctr"/>
        <c:lblOffset val="100"/>
        <c:noMultiLvlLbl val="0"/>
      </c:catAx>
      <c:valAx>
        <c:axId val="31109312"/>
        <c:scaling>
          <c:orientation val="minMax"/>
          <c:max val="6"/>
          <c:min val="1"/>
        </c:scaling>
        <c:delete val="0"/>
        <c:axPos val="b"/>
        <c:majorGridlines>
          <c:spPr>
            <a:ln w="9525" cap="flat" cmpd="sng" algn="ctr">
              <a:solidFill>
                <a:schemeClr val="tx1">
                  <a:alpha val="95000"/>
                </a:schemeClr>
              </a:solidFill>
              <a:round/>
            </a:ln>
            <a:effectLst/>
          </c:spPr>
        </c:majorGridlines>
        <c:numFmt formatCode="#,##0" sourceLinked="0"/>
        <c:majorTickMark val="none"/>
        <c:minorTickMark val="out"/>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de-DE"/>
          </a:p>
        </c:txPr>
        <c:crossAx val="40871488"/>
        <c:crosses val="autoZero"/>
        <c:crossBetween val="between"/>
        <c:majorUnit val="1"/>
        <c:minorUnit val="0.5"/>
      </c:valAx>
      <c:spPr>
        <a:noFill/>
        <a:ln>
          <a:noFill/>
        </a:ln>
        <a:effectLst/>
      </c:spPr>
    </c:plotArea>
    <c:legend>
      <c:legendPos val="r"/>
      <c:layout>
        <c:manualLayout>
          <c:xMode val="edge"/>
          <c:yMode val="edge"/>
          <c:x val="0.48050994590952506"/>
          <c:y val="0.94404524511835397"/>
          <c:w val="0.51792256380432711"/>
          <c:h val="5.595475488164598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latin typeface="+mj-lt"/>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Tabelle1!$B$2:$D$2</c:f>
              <c:strCache>
                <c:ptCount val="3"/>
                <c:pt idx="0">
                  <c:v>Frauen           (74,58 %)</c:v>
                </c:pt>
                <c:pt idx="1">
                  <c:v>Männer           (24,79 %)</c:v>
                </c:pt>
                <c:pt idx="2">
                  <c:v>fehlend           (0,63 %)</c:v>
                </c:pt>
              </c:strCache>
            </c:strRef>
          </c:cat>
          <c:val>
            <c:numRef>
              <c:f>Tabelle1!$B$3:$D$3</c:f>
              <c:numCache>
                <c:formatCode>General</c:formatCode>
                <c:ptCount val="3"/>
                <c:pt idx="0">
                  <c:v>1065</c:v>
                </c:pt>
                <c:pt idx="1">
                  <c:v>354</c:v>
                </c:pt>
                <c:pt idx="2">
                  <c:v>9</c:v>
                </c:pt>
              </c:numCache>
            </c:numRef>
          </c:val>
          <c:extLst>
            <c:ext xmlns:c16="http://schemas.microsoft.com/office/drawing/2014/chart" uri="{C3380CC4-5D6E-409C-BE32-E72D297353CC}">
              <c16:uniqueId val="{00000000-6D30-4B30-A304-54D7D2EABD94}"/>
            </c:ext>
          </c:extLst>
        </c:ser>
        <c:dLbls>
          <c:showLegendKey val="0"/>
          <c:showVal val="0"/>
          <c:showCatName val="0"/>
          <c:showSerName val="0"/>
          <c:showPercent val="0"/>
          <c:showBubbleSize val="0"/>
        </c:dLbls>
        <c:gapWidth val="133"/>
        <c:overlap val="27"/>
        <c:axId val="791335183"/>
        <c:axId val="792062655"/>
      </c:barChart>
      <c:catAx>
        <c:axId val="7913351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92062655"/>
        <c:crosses val="autoZero"/>
        <c:auto val="1"/>
        <c:lblAlgn val="ctr"/>
        <c:lblOffset val="100"/>
        <c:noMultiLvlLbl val="0"/>
      </c:catAx>
      <c:valAx>
        <c:axId val="792062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tailEnd type="arrow"/>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91335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Tabelle1!$C$27:$C$31</c:f>
              <c:strCache>
                <c:ptCount val="5"/>
                <c:pt idx="0">
                  <c:v>unter/gleich 30 Jahre</c:v>
                </c:pt>
                <c:pt idx="1">
                  <c:v>31-45 Jahre</c:v>
                </c:pt>
                <c:pt idx="2">
                  <c:v>46-60 Jahre</c:v>
                </c:pt>
                <c:pt idx="3">
                  <c:v>61 Jahre und älter</c:v>
                </c:pt>
                <c:pt idx="4">
                  <c:v>keine Angaben</c:v>
                </c:pt>
              </c:strCache>
            </c:strRef>
          </c:cat>
          <c:val>
            <c:numRef>
              <c:f>Tabelle1!$D$27:$D$31</c:f>
              <c:numCache>
                <c:formatCode>General</c:formatCode>
                <c:ptCount val="5"/>
                <c:pt idx="0">
                  <c:v>1044</c:v>
                </c:pt>
                <c:pt idx="1">
                  <c:v>183</c:v>
                </c:pt>
                <c:pt idx="2">
                  <c:v>160</c:v>
                </c:pt>
                <c:pt idx="3">
                  <c:v>31</c:v>
                </c:pt>
                <c:pt idx="4">
                  <c:v>10</c:v>
                </c:pt>
              </c:numCache>
            </c:numRef>
          </c:val>
          <c:extLst>
            <c:ext xmlns:c16="http://schemas.microsoft.com/office/drawing/2014/chart" uri="{C3380CC4-5D6E-409C-BE32-E72D297353CC}">
              <c16:uniqueId val="{00000000-3D11-450F-B150-30A8125A6EFE}"/>
            </c:ext>
          </c:extLst>
        </c:ser>
        <c:dLbls>
          <c:showLegendKey val="0"/>
          <c:showVal val="0"/>
          <c:showCatName val="0"/>
          <c:showSerName val="0"/>
          <c:showPercent val="0"/>
          <c:showBubbleSize val="0"/>
        </c:dLbls>
        <c:gapWidth val="164"/>
        <c:overlap val="-27"/>
        <c:axId val="791335183"/>
        <c:axId val="792062655"/>
      </c:barChart>
      <c:catAx>
        <c:axId val="7913351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92062655"/>
        <c:crosses val="autoZero"/>
        <c:auto val="1"/>
        <c:lblAlgn val="ctr"/>
        <c:lblOffset val="100"/>
        <c:noMultiLvlLbl val="0"/>
      </c:catAx>
      <c:valAx>
        <c:axId val="792062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tailEnd type="arrow"/>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91335183"/>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Tabelle1!$H$2:$K$2</c:f>
              <c:strCache>
                <c:ptCount val="4"/>
                <c:pt idx="0">
                  <c:v>Lehramtsstudierende (66,67 %)</c:v>
                </c:pt>
                <c:pt idx="1">
                  <c:v>Personen nicht-päd. Berufe (28,57 %)</c:v>
                </c:pt>
                <c:pt idx="2">
                  <c:v>Personen päd. Berufe (3,99 %)</c:v>
                </c:pt>
                <c:pt idx="3">
                  <c:v>fehlend                          (0,77 %)</c:v>
                </c:pt>
              </c:strCache>
            </c:strRef>
          </c:cat>
          <c:val>
            <c:numRef>
              <c:f>Tabelle1!$H$3:$K$3</c:f>
              <c:numCache>
                <c:formatCode>General</c:formatCode>
                <c:ptCount val="4"/>
                <c:pt idx="0">
                  <c:v>952</c:v>
                </c:pt>
                <c:pt idx="1">
                  <c:v>408</c:v>
                </c:pt>
                <c:pt idx="2">
                  <c:v>57</c:v>
                </c:pt>
                <c:pt idx="3">
                  <c:v>11</c:v>
                </c:pt>
              </c:numCache>
            </c:numRef>
          </c:val>
          <c:extLst>
            <c:ext xmlns:c16="http://schemas.microsoft.com/office/drawing/2014/chart" uri="{C3380CC4-5D6E-409C-BE32-E72D297353CC}">
              <c16:uniqueId val="{00000000-30BD-4B02-B73D-8C83226FBD43}"/>
            </c:ext>
          </c:extLst>
        </c:ser>
        <c:dLbls>
          <c:showLegendKey val="0"/>
          <c:showVal val="0"/>
          <c:showCatName val="0"/>
          <c:showSerName val="0"/>
          <c:showPercent val="0"/>
          <c:showBubbleSize val="0"/>
        </c:dLbls>
        <c:gapWidth val="219"/>
        <c:overlap val="-27"/>
        <c:axId val="791335183"/>
        <c:axId val="792062655"/>
      </c:barChart>
      <c:catAx>
        <c:axId val="7913351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92062655"/>
        <c:crosses val="autoZero"/>
        <c:auto val="1"/>
        <c:lblAlgn val="ctr"/>
        <c:lblOffset val="100"/>
        <c:noMultiLvlLbl val="0"/>
      </c:catAx>
      <c:valAx>
        <c:axId val="792062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tailEnd type="arrow"/>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791335183"/>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Tabelle1!$C$199</c:f>
              <c:strCache>
                <c:ptCount val="1"/>
                <c:pt idx="0">
                  <c:v>Mittelwert</c:v>
                </c:pt>
              </c:strCache>
            </c:strRef>
          </c:tx>
          <c:spPr>
            <a:solidFill>
              <a:schemeClr val="accent1"/>
            </a:solidFill>
            <a:ln w="12700">
              <a:solidFill>
                <a:schemeClr val="tx1"/>
              </a:solidFill>
            </a:ln>
            <a:effectLst/>
          </c:spPr>
          <c:invertIfNegative val="0"/>
          <c:dPt>
            <c:idx val="0"/>
            <c:invertIfNegative val="0"/>
            <c:bubble3D val="0"/>
            <c:spPr>
              <a:solidFill>
                <a:schemeClr val="accent1">
                  <a:lumMod val="40000"/>
                  <a:lumOff val="60000"/>
                </a:schemeClr>
              </a:solidFill>
              <a:ln w="12700">
                <a:solidFill>
                  <a:schemeClr val="tx1"/>
                </a:solidFill>
              </a:ln>
              <a:effectLst/>
            </c:spPr>
            <c:extLst>
              <c:ext xmlns:c16="http://schemas.microsoft.com/office/drawing/2014/chart" uri="{C3380CC4-5D6E-409C-BE32-E72D297353CC}">
                <c16:uniqueId val="{00000001-B988-4299-815E-C11283874F9F}"/>
              </c:ext>
            </c:extLst>
          </c:dPt>
          <c:dPt>
            <c:idx val="1"/>
            <c:invertIfNegative val="0"/>
            <c:bubble3D val="0"/>
            <c:spPr>
              <a:solidFill>
                <a:schemeClr val="accent1">
                  <a:lumMod val="40000"/>
                  <a:lumOff val="60000"/>
                </a:schemeClr>
              </a:solidFill>
              <a:ln w="12700">
                <a:solidFill>
                  <a:schemeClr val="tx1"/>
                </a:solidFill>
              </a:ln>
              <a:effectLst/>
            </c:spPr>
            <c:extLst>
              <c:ext xmlns:c16="http://schemas.microsoft.com/office/drawing/2014/chart" uri="{C3380CC4-5D6E-409C-BE32-E72D297353CC}">
                <c16:uniqueId val="{00000003-B988-4299-815E-C11283874F9F}"/>
              </c:ext>
            </c:extLst>
          </c:dPt>
          <c:dPt>
            <c:idx val="2"/>
            <c:invertIfNegative val="0"/>
            <c:bubble3D val="0"/>
            <c:spPr>
              <a:solidFill>
                <a:schemeClr val="accent1">
                  <a:lumMod val="40000"/>
                  <a:lumOff val="60000"/>
                </a:schemeClr>
              </a:solidFill>
              <a:ln w="12700">
                <a:solidFill>
                  <a:schemeClr val="tx1"/>
                </a:solidFill>
              </a:ln>
              <a:effectLst/>
            </c:spPr>
            <c:extLst>
              <c:ext xmlns:c16="http://schemas.microsoft.com/office/drawing/2014/chart" uri="{C3380CC4-5D6E-409C-BE32-E72D297353CC}">
                <c16:uniqueId val="{00000005-B988-4299-815E-C11283874F9F}"/>
              </c:ext>
            </c:extLst>
          </c:dPt>
          <c:dPt>
            <c:idx val="3"/>
            <c:invertIfNegative val="0"/>
            <c:bubble3D val="0"/>
            <c:spPr>
              <a:solidFill>
                <a:schemeClr val="accent1">
                  <a:lumMod val="40000"/>
                  <a:lumOff val="60000"/>
                </a:schemeClr>
              </a:solidFill>
              <a:ln w="12700">
                <a:solidFill>
                  <a:schemeClr val="tx1"/>
                </a:solidFill>
              </a:ln>
              <a:effectLst/>
            </c:spPr>
            <c:extLst>
              <c:ext xmlns:c16="http://schemas.microsoft.com/office/drawing/2014/chart" uri="{C3380CC4-5D6E-409C-BE32-E72D297353CC}">
                <c16:uniqueId val="{00000007-B988-4299-815E-C11283874F9F}"/>
              </c:ext>
            </c:extLst>
          </c:dPt>
          <c:dPt>
            <c:idx val="4"/>
            <c:invertIfNegative val="0"/>
            <c:bubble3D val="0"/>
            <c:spPr>
              <a:solidFill>
                <a:schemeClr val="accent2">
                  <a:lumMod val="60000"/>
                  <a:lumOff val="40000"/>
                </a:schemeClr>
              </a:solidFill>
              <a:ln w="12700">
                <a:solidFill>
                  <a:schemeClr val="tx1"/>
                </a:solidFill>
              </a:ln>
              <a:effectLst/>
            </c:spPr>
            <c:extLst>
              <c:ext xmlns:c16="http://schemas.microsoft.com/office/drawing/2014/chart" uri="{C3380CC4-5D6E-409C-BE32-E72D297353CC}">
                <c16:uniqueId val="{00000009-B988-4299-815E-C11283874F9F}"/>
              </c:ext>
            </c:extLst>
          </c:dPt>
          <c:dPt>
            <c:idx val="5"/>
            <c:invertIfNegative val="0"/>
            <c:bubble3D val="0"/>
            <c:spPr>
              <a:solidFill>
                <a:schemeClr val="accent2">
                  <a:lumMod val="60000"/>
                  <a:lumOff val="40000"/>
                </a:schemeClr>
              </a:solidFill>
              <a:ln w="12700">
                <a:solidFill>
                  <a:schemeClr val="tx1"/>
                </a:solidFill>
              </a:ln>
              <a:effectLst/>
            </c:spPr>
            <c:extLst>
              <c:ext xmlns:c16="http://schemas.microsoft.com/office/drawing/2014/chart" uri="{C3380CC4-5D6E-409C-BE32-E72D297353CC}">
                <c16:uniqueId val="{0000000B-B988-4299-815E-C11283874F9F}"/>
              </c:ext>
            </c:extLst>
          </c:dPt>
          <c:dPt>
            <c:idx val="6"/>
            <c:invertIfNegative val="0"/>
            <c:bubble3D val="0"/>
            <c:spPr>
              <a:solidFill>
                <a:schemeClr val="accent2">
                  <a:lumMod val="60000"/>
                  <a:lumOff val="40000"/>
                </a:schemeClr>
              </a:solidFill>
              <a:ln w="12700">
                <a:solidFill>
                  <a:schemeClr val="tx1"/>
                </a:solidFill>
              </a:ln>
              <a:effectLst/>
            </c:spPr>
            <c:extLst>
              <c:ext xmlns:c16="http://schemas.microsoft.com/office/drawing/2014/chart" uri="{C3380CC4-5D6E-409C-BE32-E72D297353CC}">
                <c16:uniqueId val="{0000000D-B988-4299-815E-C11283874F9F}"/>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Tabelle1!$E$200:$E$206</c:f>
                <c:numCache>
                  <c:formatCode>General</c:formatCode>
                  <c:ptCount val="7"/>
                  <c:pt idx="0">
                    <c:v>0.4691964136280336</c:v>
                  </c:pt>
                  <c:pt idx="1">
                    <c:v>0.93051199807330076</c:v>
                  </c:pt>
                  <c:pt idx="2">
                    <c:v>0.59136094270958728</c:v>
                  </c:pt>
                  <c:pt idx="3">
                    <c:v>1.0723609141995309</c:v>
                  </c:pt>
                  <c:pt idx="4">
                    <c:v>0.96714593221189715</c:v>
                  </c:pt>
                  <c:pt idx="5">
                    <c:v>0.81465159793291431</c:v>
                  </c:pt>
                  <c:pt idx="6">
                    <c:v>0.61916856683800814</c:v>
                  </c:pt>
                </c:numCache>
              </c:numRef>
            </c:plus>
            <c:minus>
              <c:numRef>
                <c:f>Tabelle1!$E$200:$E$206</c:f>
                <c:numCache>
                  <c:formatCode>General</c:formatCode>
                  <c:ptCount val="7"/>
                  <c:pt idx="0">
                    <c:v>0.4691964136280336</c:v>
                  </c:pt>
                  <c:pt idx="1">
                    <c:v>0.93051199807330076</c:v>
                  </c:pt>
                  <c:pt idx="2">
                    <c:v>0.59136094270958728</c:v>
                  </c:pt>
                  <c:pt idx="3">
                    <c:v>1.0723609141995309</c:v>
                  </c:pt>
                  <c:pt idx="4">
                    <c:v>0.96714593221189715</c:v>
                  </c:pt>
                  <c:pt idx="5">
                    <c:v>0.81465159793291431</c:v>
                  </c:pt>
                  <c:pt idx="6">
                    <c:v>0.61916856683800814</c:v>
                  </c:pt>
                </c:numCache>
              </c:numRef>
            </c:minus>
            <c:spPr>
              <a:noFill/>
              <a:ln w="12700" cap="flat" cmpd="sng" algn="ctr">
                <a:solidFill>
                  <a:schemeClr val="tx1"/>
                </a:solidFill>
                <a:round/>
              </a:ln>
              <a:effectLst/>
            </c:spPr>
          </c:errBars>
          <c:cat>
            <c:strRef>
              <c:f>Tabelle1!$B$200:$B$206</c:f>
              <c:strCache>
                <c:ptCount val="7"/>
                <c:pt idx="0">
                  <c:v>Index 1</c:v>
                </c:pt>
                <c:pt idx="1">
                  <c:v>Index 2</c:v>
                </c:pt>
                <c:pt idx="2">
                  <c:v>Index 3</c:v>
                </c:pt>
                <c:pt idx="3">
                  <c:v>Index 4</c:v>
                </c:pt>
                <c:pt idx="4">
                  <c:v>Index 5</c:v>
                </c:pt>
                <c:pt idx="5">
                  <c:v>Index 6</c:v>
                </c:pt>
                <c:pt idx="6">
                  <c:v>Index 7</c:v>
                </c:pt>
              </c:strCache>
            </c:strRef>
          </c:cat>
          <c:val>
            <c:numRef>
              <c:f>Tabelle1!$C$200:$C$206</c:f>
              <c:numCache>
                <c:formatCode>###0.0000</c:formatCode>
                <c:ptCount val="7"/>
                <c:pt idx="0">
                  <c:v>5.4187895777546853</c:v>
                </c:pt>
                <c:pt idx="1">
                  <c:v>2.9370967831577057</c:v>
                </c:pt>
                <c:pt idx="2">
                  <c:v>4.8281879884821057</c:v>
                </c:pt>
                <c:pt idx="3">
                  <c:v>3.7134220354808596</c:v>
                </c:pt>
                <c:pt idx="4">
                  <c:v>3.552165614447218</c:v>
                </c:pt>
                <c:pt idx="5">
                  <c:v>4.1266554103655864</c:v>
                </c:pt>
                <c:pt idx="6">
                  <c:v>4.8802297668038417</c:v>
                </c:pt>
              </c:numCache>
            </c:numRef>
          </c:val>
          <c:extLst>
            <c:ext xmlns:c16="http://schemas.microsoft.com/office/drawing/2014/chart" uri="{C3380CC4-5D6E-409C-BE32-E72D297353CC}">
              <c16:uniqueId val="{0000000E-B988-4299-815E-C11283874F9F}"/>
            </c:ext>
          </c:extLst>
        </c:ser>
        <c:dLbls>
          <c:showLegendKey val="0"/>
          <c:showVal val="0"/>
          <c:showCatName val="0"/>
          <c:showSerName val="0"/>
          <c:showPercent val="0"/>
          <c:showBubbleSize val="0"/>
        </c:dLbls>
        <c:gapWidth val="100"/>
        <c:overlap val="-27"/>
        <c:axId val="385762720"/>
        <c:axId val="385758784"/>
      </c:barChart>
      <c:catAx>
        <c:axId val="3857627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385758784"/>
        <c:crosses val="autoZero"/>
        <c:auto val="1"/>
        <c:lblAlgn val="ctr"/>
        <c:lblOffset val="100"/>
        <c:noMultiLvlLbl val="0"/>
      </c:catAx>
      <c:valAx>
        <c:axId val="385758784"/>
        <c:scaling>
          <c:orientation val="minMax"/>
          <c:max val="6"/>
          <c:min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385762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noFill/>
      <a:round/>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34223663218568"/>
          <c:y val="9.6750443675799908E-2"/>
          <c:w val="0.48259893983840257"/>
          <c:h val="0.72294856512284666"/>
        </c:manualLayout>
      </c:layout>
      <c:barChart>
        <c:barDir val="bar"/>
        <c:grouping val="clustered"/>
        <c:varyColors val="0"/>
        <c:ser>
          <c:idx val="0"/>
          <c:order val="0"/>
          <c:tx>
            <c:strRef>
              <c:f>Tabelle1!$C$25</c:f>
              <c:strCache>
                <c:ptCount val="1"/>
                <c:pt idx="0">
                  <c:v>Personen mit nicht-pädagogischen Berufen</c:v>
                </c:pt>
              </c:strCache>
            </c:strRef>
          </c:tx>
          <c:spPr>
            <a:solidFill>
              <a:schemeClr val="accent1">
                <a:lumMod val="40000"/>
                <a:lumOff val="60000"/>
              </a:schemeClr>
            </a:solidFill>
            <a:ln>
              <a:solidFill>
                <a:schemeClr val="tx1"/>
              </a:solidFill>
            </a:ln>
            <a:effectLst/>
          </c:spPr>
          <c:invertIfNegative val="0"/>
          <c:dLbls>
            <c:dLbl>
              <c:idx val="0"/>
              <c:layout>
                <c:manualLayout>
                  <c:x val="1.0010623873115106E-2"/>
                  <c:y val="-2.99946670898985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ED-4061-8035-0B60E4FFA08C}"/>
                </c:ext>
              </c:extLst>
            </c:dLbl>
            <c:numFmt formatCode="#,##0.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Tabelle1!$B$29:$B$32</c:f>
              <c:strCache>
                <c:ptCount val="4"/>
                <c:pt idx="0">
                  <c:v>(4) Kontaktbereitschaft zu Menschen mit Behinderung</c:v>
                </c:pt>
                <c:pt idx="1">
                  <c:v>(3) Zusammenarbeit – Beziehung – Entwicklung</c:v>
                </c:pt>
                <c:pt idx="2">
                  <c:v>(2) Vorbehalte gegenüber Inklusion</c:v>
                </c:pt>
                <c:pt idx="3">
                  <c:v>(1) Wertschätzung der Vielfalt in der Schule</c:v>
                </c:pt>
              </c:strCache>
              <c:extLst/>
            </c:strRef>
          </c:cat>
          <c:val>
            <c:numRef>
              <c:f>Tabelle1!$C$29:$C$32</c:f>
              <c:numCache>
                <c:formatCode>General</c:formatCode>
                <c:ptCount val="4"/>
                <c:pt idx="0">
                  <c:v>3.4182999999999999</c:v>
                </c:pt>
                <c:pt idx="1">
                  <c:v>4.5590000000000002</c:v>
                </c:pt>
                <c:pt idx="2">
                  <c:v>3.4735</c:v>
                </c:pt>
                <c:pt idx="3">
                  <c:v>5.1581000000000001</c:v>
                </c:pt>
              </c:numCache>
              <c:extLst/>
            </c:numRef>
          </c:val>
          <c:extLst>
            <c:ext xmlns:c16="http://schemas.microsoft.com/office/drawing/2014/chart" uri="{C3380CC4-5D6E-409C-BE32-E72D297353CC}">
              <c16:uniqueId val="{00000000-E7ED-4061-8035-0B60E4FFA08C}"/>
            </c:ext>
          </c:extLst>
        </c:ser>
        <c:dLbls>
          <c:dLblPos val="outEnd"/>
          <c:showLegendKey val="0"/>
          <c:showVal val="1"/>
          <c:showCatName val="0"/>
          <c:showSerName val="0"/>
          <c:showPercent val="0"/>
          <c:showBubbleSize val="0"/>
        </c:dLbls>
        <c:gapWidth val="182"/>
        <c:overlap val="-25"/>
        <c:axId val="40871488"/>
        <c:axId val="31109312"/>
      </c:barChart>
      <c:catAx>
        <c:axId val="4087148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31109312"/>
        <c:crosses val="autoZero"/>
        <c:auto val="1"/>
        <c:lblAlgn val="ctr"/>
        <c:lblOffset val="100"/>
        <c:noMultiLvlLbl val="0"/>
      </c:catAx>
      <c:valAx>
        <c:axId val="31109312"/>
        <c:scaling>
          <c:orientation val="minMax"/>
          <c:min val="1"/>
        </c:scaling>
        <c:delete val="0"/>
        <c:axPos val="b"/>
        <c:majorGridlines>
          <c:spPr>
            <a:ln w="9525" cap="flat" cmpd="sng" algn="ctr">
              <a:solidFill>
                <a:schemeClr val="tx1"/>
              </a:solidFill>
              <a:round/>
            </a:ln>
            <a:effectLst/>
          </c:spPr>
        </c:majorGridlines>
        <c:numFmt formatCode="General" sourceLinked="1"/>
        <c:majorTickMark val="none"/>
        <c:minorTickMark val="out"/>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40871488"/>
        <c:crosses val="autoZero"/>
        <c:crossBetween val="between"/>
        <c:minorUnit val="0.5"/>
      </c:valAx>
      <c:spPr>
        <a:noFill/>
        <a:ln>
          <a:noFill/>
        </a:ln>
        <a:effectLst/>
      </c:spPr>
    </c:plotArea>
    <c:legend>
      <c:legendPos val="r"/>
      <c:layout>
        <c:manualLayout>
          <c:xMode val="edge"/>
          <c:yMode val="edge"/>
          <c:x val="0"/>
          <c:y val="0.88066762545069055"/>
          <c:w val="0.99515600245494851"/>
          <c:h val="0.109635027363632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solidFill>
            <a:schemeClr val="tx1"/>
          </a:solidFill>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34223663218568"/>
          <c:y val="9.6750443675799908E-2"/>
          <c:w val="0.48259893983840257"/>
          <c:h val="0.7958501064428416"/>
        </c:manualLayout>
      </c:layout>
      <c:barChart>
        <c:barDir val="bar"/>
        <c:grouping val="clustered"/>
        <c:varyColors val="0"/>
        <c:ser>
          <c:idx val="0"/>
          <c:order val="0"/>
          <c:tx>
            <c:strRef>
              <c:f>Tabelle1!$C$3</c:f>
              <c:strCache>
                <c:ptCount val="1"/>
                <c:pt idx="0">
                  <c:v>arithm.  Mittel</c:v>
                </c:pt>
              </c:strCache>
            </c:strRef>
          </c:tx>
          <c:spPr>
            <a:solidFill>
              <a:schemeClr val="accent2">
                <a:lumMod val="60000"/>
                <a:lumOff val="40000"/>
              </a:schemeClr>
            </a:solid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Tabelle1!$B$4:$B$10</c:f>
              <c:strCache>
                <c:ptCount val="7"/>
                <c:pt idx="0">
                  <c:v>(7) Kommunikation und Klassenführung</c:v>
                </c:pt>
                <c:pt idx="1">
                  <c:v>(6) Didaktische Fähigkeiten zum Umgang mit Heterogenität</c:v>
                </c:pt>
                <c:pt idx="2">
                  <c:v>(5) Sorgen im inklusiven Setting</c:v>
                </c:pt>
                <c:pt idx="3">
                  <c:v>(4) Kontaktbereitschaft zu Menschen mit Behinderung</c:v>
                </c:pt>
                <c:pt idx="4">
                  <c:v>(3) Zusammenarbeit – Beziehung – Entwicklung</c:v>
                </c:pt>
                <c:pt idx="5">
                  <c:v>(2) Vorbehalte gegenüber Inklusion</c:v>
                </c:pt>
                <c:pt idx="6">
                  <c:v>(1) Wertschätzung der Vielfalt in der Schule</c:v>
                </c:pt>
              </c:strCache>
            </c:strRef>
          </c:cat>
          <c:val>
            <c:numRef>
              <c:f>Tabelle1!$C$4:$C$10</c:f>
              <c:numCache>
                <c:formatCode>General</c:formatCode>
                <c:ptCount val="7"/>
                <c:pt idx="0">
                  <c:v>4.88</c:v>
                </c:pt>
                <c:pt idx="1">
                  <c:v>4.12</c:v>
                </c:pt>
                <c:pt idx="2">
                  <c:v>3.53</c:v>
                </c:pt>
                <c:pt idx="3">
                  <c:v>3.83</c:v>
                </c:pt>
                <c:pt idx="4">
                  <c:v>4.9400000000000004</c:v>
                </c:pt>
                <c:pt idx="5">
                  <c:v>2.69</c:v>
                </c:pt>
                <c:pt idx="6">
                  <c:v>5.53</c:v>
                </c:pt>
              </c:numCache>
            </c:numRef>
          </c:val>
          <c:extLst>
            <c:ext xmlns:c16="http://schemas.microsoft.com/office/drawing/2014/chart" uri="{C3380CC4-5D6E-409C-BE32-E72D297353CC}">
              <c16:uniqueId val="{00000000-6E82-41C9-8D2F-6D99176EFAB0}"/>
            </c:ext>
          </c:extLst>
        </c:ser>
        <c:dLbls>
          <c:showLegendKey val="0"/>
          <c:showVal val="0"/>
          <c:showCatName val="0"/>
          <c:showSerName val="0"/>
          <c:showPercent val="0"/>
          <c:showBubbleSize val="0"/>
        </c:dLbls>
        <c:gapWidth val="100"/>
        <c:axId val="40871488"/>
        <c:axId val="31109312"/>
      </c:barChart>
      <c:catAx>
        <c:axId val="4087148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de-DE"/>
          </a:p>
        </c:txPr>
        <c:crossAx val="31109312"/>
        <c:crosses val="autoZero"/>
        <c:auto val="1"/>
        <c:lblAlgn val="ctr"/>
        <c:lblOffset val="100"/>
        <c:noMultiLvlLbl val="0"/>
      </c:catAx>
      <c:valAx>
        <c:axId val="31109312"/>
        <c:scaling>
          <c:orientation val="minMax"/>
          <c:min val="1"/>
        </c:scaling>
        <c:delete val="0"/>
        <c:axPos val="b"/>
        <c:majorGridlines>
          <c:spPr>
            <a:ln w="9525" cap="flat" cmpd="sng" algn="ctr">
              <a:solidFill>
                <a:schemeClr val="tx1"/>
              </a:solidFill>
              <a:round/>
            </a:ln>
            <a:effectLst/>
          </c:spPr>
        </c:majorGridlines>
        <c:numFmt formatCode="General" sourceLinked="1"/>
        <c:majorTickMark val="none"/>
        <c:minorTickMark val="out"/>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40871488"/>
        <c:crosses val="autoZero"/>
        <c:crossBetween val="between"/>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34223663218568"/>
          <c:y val="9.6750443675799908E-2"/>
          <c:w val="0.48259893983840257"/>
          <c:h val="0.72294856512284666"/>
        </c:manualLayout>
      </c:layout>
      <c:barChart>
        <c:barDir val="bar"/>
        <c:grouping val="clustered"/>
        <c:varyColors val="0"/>
        <c:ser>
          <c:idx val="0"/>
          <c:order val="0"/>
          <c:tx>
            <c:strRef>
              <c:f>Tabelle1!$C$25</c:f>
              <c:strCache>
                <c:ptCount val="1"/>
                <c:pt idx="0">
                  <c:v>Personen mit nicht-pädagogischen Berufen</c:v>
                </c:pt>
              </c:strCache>
            </c:strRef>
          </c:tx>
          <c:spPr>
            <a:solidFill>
              <a:schemeClr val="accent1">
                <a:lumMod val="40000"/>
                <a:lumOff val="60000"/>
              </a:schemeClr>
            </a:solidFill>
            <a:ln>
              <a:solidFill>
                <a:schemeClr val="tx1"/>
              </a:solidFill>
            </a:ln>
            <a:effectLst/>
          </c:spPr>
          <c:invertIfNegative val="0"/>
          <c:dLbls>
            <c:numFmt formatCode="#,##0.00" sourceLinked="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Tabelle1!$B$26:$B$32</c:f>
              <c:strCache>
                <c:ptCount val="4"/>
                <c:pt idx="0">
                  <c:v>(4) Kontaktbereitschaft zu Menschen mit Behinderung*</c:v>
                </c:pt>
                <c:pt idx="1">
                  <c:v>(3) Zusammenarbeit – Beziehung – Entwicklung*</c:v>
                </c:pt>
                <c:pt idx="2">
                  <c:v>(2) Vorbehalte gegenüber Inklusion*</c:v>
                </c:pt>
                <c:pt idx="3">
                  <c:v>(1) Wertschätzung der Vielfalt in der Schule*</c:v>
                </c:pt>
              </c:strCache>
              <c:extLst/>
            </c:strRef>
          </c:cat>
          <c:val>
            <c:numRef>
              <c:f>Tabelle1!$C$26:$C$32</c:f>
              <c:numCache>
                <c:formatCode>General</c:formatCode>
                <c:ptCount val="4"/>
                <c:pt idx="0">
                  <c:v>3.4182999999999999</c:v>
                </c:pt>
                <c:pt idx="1">
                  <c:v>4.5590000000000002</c:v>
                </c:pt>
                <c:pt idx="2">
                  <c:v>3.4735</c:v>
                </c:pt>
                <c:pt idx="3">
                  <c:v>5.1581000000000001</c:v>
                </c:pt>
              </c:numCache>
              <c:extLst/>
            </c:numRef>
          </c:val>
          <c:extLst>
            <c:ext xmlns:c16="http://schemas.microsoft.com/office/drawing/2014/chart" uri="{C3380CC4-5D6E-409C-BE32-E72D297353CC}">
              <c16:uniqueId val="{00000000-7DE6-46F4-915F-FE9070F5A3D8}"/>
            </c:ext>
          </c:extLst>
        </c:ser>
        <c:ser>
          <c:idx val="1"/>
          <c:order val="1"/>
          <c:tx>
            <c:strRef>
              <c:f>Tabelle1!$D$25</c:f>
              <c:strCache>
                <c:ptCount val="1"/>
                <c:pt idx="0">
                  <c:v>Lehramtsstudierende</c:v>
                </c:pt>
              </c:strCache>
            </c:strRef>
          </c:tx>
          <c:spPr>
            <a:solidFill>
              <a:schemeClr val="accent2">
                <a:lumMod val="60000"/>
                <a:lumOff val="40000"/>
              </a:schemeClr>
            </a:solidFill>
            <a:ln>
              <a:solidFill>
                <a:schemeClr val="tx1"/>
              </a:solidFill>
            </a:ln>
            <a:effectLst/>
          </c:spPr>
          <c:invertIfNegative val="0"/>
          <c:dLbls>
            <c:numFmt formatCode="#,##0.00" sourceLinked="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Tabelle1!$B$26:$B$32</c:f>
              <c:strCache>
                <c:ptCount val="4"/>
                <c:pt idx="0">
                  <c:v>(4) Kontaktbereitschaft zu Menschen mit Behinderung*</c:v>
                </c:pt>
                <c:pt idx="1">
                  <c:v>(3) Zusammenarbeit – Beziehung – Entwicklung*</c:v>
                </c:pt>
                <c:pt idx="2">
                  <c:v>(2) Vorbehalte gegenüber Inklusion*</c:v>
                </c:pt>
                <c:pt idx="3">
                  <c:v>(1) Wertschätzung der Vielfalt in der Schule*</c:v>
                </c:pt>
              </c:strCache>
              <c:extLst/>
            </c:strRef>
          </c:cat>
          <c:val>
            <c:numRef>
              <c:f>Tabelle1!$D$26:$D$32</c:f>
              <c:numCache>
                <c:formatCode>General</c:formatCode>
                <c:ptCount val="4"/>
                <c:pt idx="0">
                  <c:v>3.8275000000000001</c:v>
                </c:pt>
                <c:pt idx="1">
                  <c:v>4.9405000000000001</c:v>
                </c:pt>
                <c:pt idx="2">
                  <c:v>2.6850999999999998</c:v>
                </c:pt>
                <c:pt idx="3">
                  <c:v>5.5312999999999999</c:v>
                </c:pt>
              </c:numCache>
              <c:extLst/>
            </c:numRef>
          </c:val>
          <c:extLst>
            <c:ext xmlns:c16="http://schemas.microsoft.com/office/drawing/2014/chart" uri="{C3380CC4-5D6E-409C-BE32-E72D297353CC}">
              <c16:uniqueId val="{00000001-7DE6-46F4-915F-FE9070F5A3D8}"/>
            </c:ext>
          </c:extLst>
        </c:ser>
        <c:dLbls>
          <c:dLblPos val="outEnd"/>
          <c:showLegendKey val="0"/>
          <c:showVal val="1"/>
          <c:showCatName val="0"/>
          <c:showSerName val="0"/>
          <c:showPercent val="0"/>
          <c:showBubbleSize val="0"/>
        </c:dLbls>
        <c:gapWidth val="182"/>
        <c:overlap val="-25"/>
        <c:axId val="40871488"/>
        <c:axId val="31109312"/>
      </c:barChart>
      <c:catAx>
        <c:axId val="4087148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de-DE"/>
          </a:p>
        </c:txPr>
        <c:crossAx val="31109312"/>
        <c:crosses val="autoZero"/>
        <c:auto val="1"/>
        <c:lblAlgn val="ctr"/>
        <c:lblOffset val="100"/>
        <c:noMultiLvlLbl val="0"/>
      </c:catAx>
      <c:valAx>
        <c:axId val="31109312"/>
        <c:scaling>
          <c:orientation val="minMax"/>
          <c:max val="6"/>
          <c:min val="1"/>
        </c:scaling>
        <c:delete val="0"/>
        <c:axPos val="b"/>
        <c:majorGridlines>
          <c:spPr>
            <a:ln w="9525" cap="flat" cmpd="sng" algn="ctr">
              <a:solidFill>
                <a:schemeClr val="tx1"/>
              </a:solidFill>
              <a:round/>
            </a:ln>
            <a:effectLst/>
          </c:spPr>
        </c:majorGridlines>
        <c:numFmt formatCode="General" sourceLinked="1"/>
        <c:majorTickMark val="none"/>
        <c:minorTickMark val="out"/>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de-DE"/>
          </a:p>
        </c:txPr>
        <c:crossAx val="40871488"/>
        <c:crosses val="autoZero"/>
        <c:crossBetween val="between"/>
        <c:majorUnit val="1"/>
        <c:minorUnit val="0.5"/>
      </c:valAx>
      <c:spPr>
        <a:noFill/>
        <a:ln>
          <a:noFill/>
        </a:ln>
        <a:effectLst/>
      </c:spPr>
    </c:plotArea>
    <c:legend>
      <c:legendPos val="r"/>
      <c:layout>
        <c:manualLayout>
          <c:xMode val="edge"/>
          <c:yMode val="edge"/>
          <c:x val="0"/>
          <c:y val="0.88066762545069055"/>
          <c:w val="0.99515600245494851"/>
          <c:h val="0.109635027363632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latin typeface="+mj-lt"/>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34223663218568"/>
          <c:y val="9.6750443675799908E-2"/>
          <c:w val="0.48259893983840257"/>
          <c:h val="0.72294856512284666"/>
        </c:manualLayout>
      </c:layout>
      <c:barChart>
        <c:barDir val="bar"/>
        <c:grouping val="clustered"/>
        <c:varyColors val="0"/>
        <c:ser>
          <c:idx val="0"/>
          <c:order val="0"/>
          <c:tx>
            <c:strRef>
              <c:f>Tabelle1!$S$13</c:f>
              <c:strCache>
                <c:ptCount val="1"/>
                <c:pt idx="0">
                  <c:v>weiblich</c:v>
                </c:pt>
              </c:strCache>
            </c:strRef>
          </c:tx>
          <c:spPr>
            <a:solidFill>
              <a:schemeClr val="accent1">
                <a:lumMod val="75000"/>
              </a:schemeClr>
            </a:solidFill>
            <a:ln>
              <a:solidFill>
                <a:schemeClr val="tx1"/>
              </a:solidFill>
            </a:ln>
            <a:effectLst/>
          </c:spPr>
          <c:invertIfNegative val="0"/>
          <c:dLbls>
            <c:numFmt formatCode="#,##0.00" sourceLinked="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Tabelle1!$R$14:$R$17</c:f>
              <c:strCache>
                <c:ptCount val="4"/>
                <c:pt idx="0">
                  <c:v>(4) Kontaktbereitschaft zu Menschen mit Behinderung*</c:v>
                </c:pt>
                <c:pt idx="1">
                  <c:v>(3) Zusammenarbeit – Beziehung – Entwicklung*</c:v>
                </c:pt>
                <c:pt idx="2">
                  <c:v>(2) Vorbehalte gegenüber Inklusion*</c:v>
                </c:pt>
                <c:pt idx="3">
                  <c:v>(1) Wertschätzung der Vielfalt in der Schule*</c:v>
                </c:pt>
              </c:strCache>
            </c:strRef>
          </c:cat>
          <c:val>
            <c:numRef>
              <c:f>Tabelle1!$S$14:$S$17</c:f>
              <c:numCache>
                <c:formatCode>General</c:formatCode>
                <c:ptCount val="4"/>
                <c:pt idx="0">
                  <c:v>3.7936000000000001</c:v>
                </c:pt>
                <c:pt idx="1">
                  <c:v>4.8992000000000004</c:v>
                </c:pt>
                <c:pt idx="2">
                  <c:v>2.8149999999999999</c:v>
                </c:pt>
                <c:pt idx="3">
                  <c:v>5.4912999999999998</c:v>
                </c:pt>
              </c:numCache>
            </c:numRef>
          </c:val>
          <c:extLst>
            <c:ext xmlns:c16="http://schemas.microsoft.com/office/drawing/2014/chart" uri="{C3380CC4-5D6E-409C-BE32-E72D297353CC}">
              <c16:uniqueId val="{00000000-B6BD-40F1-BCE3-94B5F2B39114}"/>
            </c:ext>
          </c:extLst>
        </c:ser>
        <c:ser>
          <c:idx val="1"/>
          <c:order val="1"/>
          <c:tx>
            <c:strRef>
              <c:f>Tabelle1!$T$13</c:f>
              <c:strCache>
                <c:ptCount val="1"/>
                <c:pt idx="0">
                  <c:v>männlich</c:v>
                </c:pt>
              </c:strCache>
            </c:strRef>
          </c:tx>
          <c:spPr>
            <a:solidFill>
              <a:schemeClr val="accent1">
                <a:lumMod val="20000"/>
                <a:lumOff val="80000"/>
              </a:schemeClr>
            </a:solidFill>
            <a:ln>
              <a:solidFill>
                <a:schemeClr val="tx1"/>
              </a:solidFill>
            </a:ln>
            <a:effectLst/>
          </c:spPr>
          <c:invertIfNegative val="0"/>
          <c:dLbls>
            <c:numFmt formatCode="#,##0.00" sourceLinked="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Tabelle1!$R$14:$R$17</c:f>
              <c:strCache>
                <c:ptCount val="4"/>
                <c:pt idx="0">
                  <c:v>(4) Kontaktbereitschaft zu Menschen mit Behinderung*</c:v>
                </c:pt>
                <c:pt idx="1">
                  <c:v>(3) Zusammenarbeit – Beziehung – Entwicklung*</c:v>
                </c:pt>
                <c:pt idx="2">
                  <c:v>(2) Vorbehalte gegenüber Inklusion*</c:v>
                </c:pt>
                <c:pt idx="3">
                  <c:v>(1) Wertschätzung der Vielfalt in der Schule*</c:v>
                </c:pt>
              </c:strCache>
            </c:strRef>
          </c:cat>
          <c:val>
            <c:numRef>
              <c:f>Tabelle1!$T$14:$T$17</c:f>
              <c:numCache>
                <c:formatCode>General</c:formatCode>
                <c:ptCount val="4"/>
                <c:pt idx="0">
                  <c:v>3.4679000000000002</c:v>
                </c:pt>
                <c:pt idx="1">
                  <c:v>4.6044</c:v>
                </c:pt>
                <c:pt idx="2">
                  <c:v>3.3138000000000001</c:v>
                </c:pt>
                <c:pt idx="3">
                  <c:v>5.1947999999999999</c:v>
                </c:pt>
              </c:numCache>
            </c:numRef>
          </c:val>
          <c:extLst>
            <c:ext xmlns:c16="http://schemas.microsoft.com/office/drawing/2014/chart" uri="{C3380CC4-5D6E-409C-BE32-E72D297353CC}">
              <c16:uniqueId val="{00000001-B6BD-40F1-BCE3-94B5F2B39114}"/>
            </c:ext>
          </c:extLst>
        </c:ser>
        <c:dLbls>
          <c:dLblPos val="outEnd"/>
          <c:showLegendKey val="0"/>
          <c:showVal val="1"/>
          <c:showCatName val="0"/>
          <c:showSerName val="0"/>
          <c:showPercent val="0"/>
          <c:showBubbleSize val="0"/>
        </c:dLbls>
        <c:gapWidth val="182"/>
        <c:overlap val="-25"/>
        <c:axId val="40871488"/>
        <c:axId val="31109312"/>
      </c:barChart>
      <c:catAx>
        <c:axId val="4087148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de-DE"/>
          </a:p>
        </c:txPr>
        <c:crossAx val="31109312"/>
        <c:crosses val="autoZero"/>
        <c:auto val="1"/>
        <c:lblAlgn val="ctr"/>
        <c:lblOffset val="100"/>
        <c:noMultiLvlLbl val="0"/>
      </c:catAx>
      <c:valAx>
        <c:axId val="31109312"/>
        <c:scaling>
          <c:orientation val="minMax"/>
          <c:max val="6"/>
          <c:min val="1"/>
        </c:scaling>
        <c:delete val="0"/>
        <c:axPos val="b"/>
        <c:majorGridlines>
          <c:spPr>
            <a:ln w="9525" cap="flat" cmpd="sng" algn="ctr">
              <a:solidFill>
                <a:schemeClr val="tx1"/>
              </a:solidFill>
              <a:round/>
            </a:ln>
            <a:effectLst/>
          </c:spPr>
        </c:majorGridlines>
        <c:numFmt formatCode="General" sourceLinked="1"/>
        <c:majorTickMark val="none"/>
        <c:minorTickMark val="out"/>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de-DE"/>
          </a:p>
        </c:txPr>
        <c:crossAx val="40871488"/>
        <c:crosses val="autoZero"/>
        <c:crossBetween val="between"/>
        <c:majorUnit val="1"/>
        <c:minorUnit val="0.5"/>
      </c:valAx>
      <c:spPr>
        <a:noFill/>
        <a:ln>
          <a:noFill/>
        </a:ln>
        <a:effectLst/>
      </c:spPr>
    </c:plotArea>
    <c:legend>
      <c:legendPos val="r"/>
      <c:layout>
        <c:manualLayout>
          <c:xMode val="edge"/>
          <c:yMode val="edge"/>
          <c:x val="0"/>
          <c:y val="0.88066762545069055"/>
          <c:w val="0.99515600245494851"/>
          <c:h val="0.109635027363632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latin typeface="+mj-lt"/>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dirty="0"/>
          </a:p>
        </p:txBody>
      </p:sp>
      <p:sp>
        <p:nvSpPr>
          <p:cNvPr id="3" name="Datumsplatzhalt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8C9146D8-245D-48F7-A30A-38B58300ABAD}" type="datetimeFigureOut">
              <a:rPr lang="de-DE" smtClean="0"/>
              <a:t>07.02.2021</a:t>
            </a:fld>
            <a:endParaRPr lang="de-DE" dirty="0"/>
          </a:p>
        </p:txBody>
      </p:sp>
      <p:sp>
        <p:nvSpPr>
          <p:cNvPr id="4" name="Fußzeilenplatzhalt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dirty="0"/>
          </a:p>
        </p:txBody>
      </p:sp>
      <p:sp>
        <p:nvSpPr>
          <p:cNvPr id="5" name="Foliennummernplatzhalt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012AF4EC-549B-4AF0-9C00-B8A1C575B3C1}" type="slidenum">
              <a:rPr lang="de-DE" smtClean="0"/>
              <a:t>‹Nr.›</a:t>
            </a:fld>
            <a:endParaRPr lang="de-DE" dirty="0"/>
          </a:p>
        </p:txBody>
      </p:sp>
    </p:spTree>
    <p:extLst>
      <p:ext uri="{BB962C8B-B14F-4D97-AF65-F5344CB8AC3E}">
        <p14:creationId xmlns:p14="http://schemas.microsoft.com/office/powerpoint/2010/main" val="2341799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dirty="0"/>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EC13577B-6902-467D-A26C-08A0DD5E4E03}" type="datetimeFigureOut">
              <a:rPr lang="de-DE" smtClean="0"/>
              <a:t>07.02.2021</a:t>
            </a:fld>
            <a:endParaRPr lang="de-DE"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dirty="0"/>
          </a:p>
        </p:txBody>
      </p:sp>
      <p:sp>
        <p:nvSpPr>
          <p:cNvPr id="5" name="Kopfzeil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dirty="0"/>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F61EA0F-A667-4B49-8422-0062BC55E249}" type="slidenum">
              <a:rPr lang="de-DE" smtClean="0"/>
              <a:t>‹Nr.›</a:t>
            </a:fld>
            <a:endParaRPr lang="de-DE"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90478"/>
            <a:fld id="{DF61EA0F-A667-4B49-8422-0062BC55E249}" type="slidenum">
              <a:rPr lang="de-DE">
                <a:latin typeface="Calibri"/>
              </a:rPr>
              <a:pPr defTabSz="990478"/>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F61EA0F-A667-4B49-8422-0062BC55E249}" type="slidenum">
              <a:rPr lang="de-DE" smtClean="0"/>
              <a:t>6</a:t>
            </a:fld>
            <a:endParaRPr lang="de-DE" dirty="0"/>
          </a:p>
        </p:txBody>
      </p:sp>
    </p:spTree>
    <p:extLst>
      <p:ext uri="{BB962C8B-B14F-4D97-AF65-F5344CB8AC3E}">
        <p14:creationId xmlns:p14="http://schemas.microsoft.com/office/powerpoint/2010/main" val="410242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F61EA0F-A667-4B49-8422-0062BC55E249}" type="slidenum">
              <a:rPr lang="de-DE" smtClean="0"/>
              <a:t>7</a:t>
            </a:fld>
            <a:endParaRPr lang="de-DE" dirty="0"/>
          </a:p>
        </p:txBody>
      </p:sp>
    </p:spTree>
    <p:extLst>
      <p:ext uri="{BB962C8B-B14F-4D97-AF65-F5344CB8AC3E}">
        <p14:creationId xmlns:p14="http://schemas.microsoft.com/office/powerpoint/2010/main" val="1557941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8" y="1398588"/>
            <a:ext cx="6710362" cy="3775075"/>
          </a:xfrm>
        </p:spPr>
      </p:sp>
      <p:sp>
        <p:nvSpPr>
          <p:cNvPr id="3" name="Notes Placeholder 2"/>
          <p:cNvSpPr>
            <a:spLocks noGrp="1"/>
          </p:cNvSpPr>
          <p:nvPr>
            <p:ph type="body" idx="1"/>
          </p:nvPr>
        </p:nvSpPr>
        <p:spPr/>
        <p:txBody>
          <a:bodyPr/>
          <a:lstStyle/>
          <a:p>
            <a:pPr defTabSz="1043568"/>
            <a:r>
              <a:rPr lang="de-DE" sz="1400" dirty="0">
                <a:latin typeface="Calibri"/>
              </a:rPr>
              <a:t>Im Bildschirmpräsentationsmodus klicken Sie auf den Pfeil, um zum Center für erste Schritte mit PowerPoint zu gelangen.</a:t>
            </a:r>
            <a:endParaRPr lang="en-US" dirty="0"/>
          </a:p>
        </p:txBody>
      </p:sp>
      <p:sp>
        <p:nvSpPr>
          <p:cNvPr id="4" name="Slide Number Placeholder 3"/>
          <p:cNvSpPr>
            <a:spLocks noGrp="1"/>
          </p:cNvSpPr>
          <p:nvPr>
            <p:ph type="sldNum" sz="quarter" idx="10"/>
          </p:nvPr>
        </p:nvSpPr>
        <p:spPr/>
        <p:txBody>
          <a:bodyPr/>
          <a:lstStyle/>
          <a:p>
            <a:pPr defTabSz="1043568"/>
            <a:fld id="{DF61EA0F-A667-4B49-8422-0062BC55E249}" type="slidenum">
              <a:rPr lang="de-DE">
                <a:latin typeface="Calibri"/>
              </a:rPr>
              <a:pPr defTabSz="1043568"/>
              <a:t>15</a:t>
            </a:fld>
            <a:endParaRPr lang="en-US" dirty="0"/>
          </a:p>
        </p:txBody>
      </p:sp>
    </p:spTree>
    <p:extLst>
      <p:ext uri="{BB962C8B-B14F-4D97-AF65-F5344CB8AC3E}">
        <p14:creationId xmlns:p14="http://schemas.microsoft.com/office/powerpoint/2010/main" val="311537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3786">
              <a:spcBef>
                <a:spcPct val="30000"/>
              </a:spcBef>
              <a:defRPr sz="1300">
                <a:solidFill>
                  <a:schemeClr val="tx1"/>
                </a:solidFill>
                <a:latin typeface="Arial" panose="020B0604020202020204" pitchFamily="34" charset="0"/>
              </a:defRPr>
            </a:lvl1pPr>
            <a:lvl2pPr marL="804763" indent="-309524" defTabSz="1043786">
              <a:spcBef>
                <a:spcPct val="30000"/>
              </a:spcBef>
              <a:defRPr sz="1300">
                <a:solidFill>
                  <a:schemeClr val="tx1"/>
                </a:solidFill>
                <a:latin typeface="Arial" panose="020B0604020202020204" pitchFamily="34" charset="0"/>
              </a:defRPr>
            </a:lvl2pPr>
            <a:lvl3pPr marL="1238098" indent="-247620" defTabSz="1043786">
              <a:spcBef>
                <a:spcPct val="30000"/>
              </a:spcBef>
              <a:defRPr sz="1300">
                <a:solidFill>
                  <a:schemeClr val="tx1"/>
                </a:solidFill>
                <a:latin typeface="Arial" panose="020B0604020202020204" pitchFamily="34" charset="0"/>
              </a:defRPr>
            </a:lvl3pPr>
            <a:lvl4pPr marL="1733337" indent="-247620" defTabSz="1043786">
              <a:spcBef>
                <a:spcPct val="30000"/>
              </a:spcBef>
              <a:defRPr sz="1300">
                <a:solidFill>
                  <a:schemeClr val="tx1"/>
                </a:solidFill>
                <a:latin typeface="Arial" panose="020B0604020202020204" pitchFamily="34" charset="0"/>
              </a:defRPr>
            </a:lvl4pPr>
            <a:lvl5pPr marL="2228576" indent="-247620" defTabSz="1043786">
              <a:spcBef>
                <a:spcPct val="30000"/>
              </a:spcBef>
              <a:defRPr sz="1300">
                <a:solidFill>
                  <a:schemeClr val="tx1"/>
                </a:solidFill>
                <a:latin typeface="Arial" panose="020B0604020202020204" pitchFamily="34" charset="0"/>
              </a:defRPr>
            </a:lvl5pPr>
            <a:lvl6pPr marL="2723815" indent="-247620" defTabSz="1043786" eaLnBrk="0" fontAlgn="base" hangingPunct="0">
              <a:spcBef>
                <a:spcPct val="30000"/>
              </a:spcBef>
              <a:spcAft>
                <a:spcPct val="0"/>
              </a:spcAft>
              <a:defRPr sz="1300">
                <a:solidFill>
                  <a:schemeClr val="tx1"/>
                </a:solidFill>
                <a:latin typeface="Arial" panose="020B0604020202020204" pitchFamily="34" charset="0"/>
              </a:defRPr>
            </a:lvl6pPr>
            <a:lvl7pPr marL="3219054" indent="-247620" defTabSz="1043786" eaLnBrk="0" fontAlgn="base" hangingPunct="0">
              <a:spcBef>
                <a:spcPct val="30000"/>
              </a:spcBef>
              <a:spcAft>
                <a:spcPct val="0"/>
              </a:spcAft>
              <a:defRPr sz="1300">
                <a:solidFill>
                  <a:schemeClr val="tx1"/>
                </a:solidFill>
                <a:latin typeface="Arial" panose="020B0604020202020204" pitchFamily="34" charset="0"/>
              </a:defRPr>
            </a:lvl7pPr>
            <a:lvl8pPr marL="3714293" indent="-247620" defTabSz="1043786" eaLnBrk="0" fontAlgn="base" hangingPunct="0">
              <a:spcBef>
                <a:spcPct val="30000"/>
              </a:spcBef>
              <a:spcAft>
                <a:spcPct val="0"/>
              </a:spcAft>
              <a:defRPr sz="1300">
                <a:solidFill>
                  <a:schemeClr val="tx1"/>
                </a:solidFill>
                <a:latin typeface="Arial" panose="020B0604020202020204" pitchFamily="34" charset="0"/>
              </a:defRPr>
            </a:lvl8pPr>
            <a:lvl9pPr marL="4209532" indent="-247620" defTabSz="1043786"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8AAD770B-6774-48A6-B1AF-9505A0768C6E}" type="slidenum">
              <a:rPr lang="de-AT" altLang="de-DE" sz="1400"/>
              <a:pPr>
                <a:spcBef>
                  <a:spcPct val="0"/>
                </a:spcBef>
              </a:pPr>
              <a:t>17</a:t>
            </a:fld>
            <a:endParaRPr lang="de-AT" altLang="de-DE" sz="1400" dirty="0"/>
          </a:p>
        </p:txBody>
      </p:sp>
      <p:sp>
        <p:nvSpPr>
          <p:cNvPr id="252931" name="Rectangle 2"/>
          <p:cNvSpPr>
            <a:spLocks noGrp="1" noRot="1" noChangeAspect="1" noChangeArrowheads="1" noTextEdit="1"/>
          </p:cNvSpPr>
          <p:nvPr>
            <p:ph type="sldImg"/>
          </p:nvPr>
        </p:nvSpPr>
        <p:spPr>
          <a:xfrm>
            <a:off x="-138113" y="860425"/>
            <a:ext cx="7631113" cy="4294188"/>
          </a:xfrm>
          <a:ln/>
        </p:spPr>
      </p:sp>
      <p:sp>
        <p:nvSpPr>
          <p:cNvPr id="252932" name="Rectangle 3"/>
          <p:cNvSpPr>
            <a:spLocks noGrp="1" noChangeArrowheads="1"/>
          </p:cNvSpPr>
          <p:nvPr>
            <p:ph type="body" idx="1"/>
          </p:nvPr>
        </p:nvSpPr>
        <p:spPr>
          <a:xfrm>
            <a:off x="734582" y="5440692"/>
            <a:ext cx="5879929" cy="51546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de-DE" dirty="0">
              <a:latin typeface="Arial" panose="020B0604020202020204" pitchFamily="34" charset="0"/>
            </a:endParaRPr>
          </a:p>
        </p:txBody>
      </p:sp>
    </p:spTree>
    <p:extLst>
      <p:ext uri="{BB962C8B-B14F-4D97-AF65-F5344CB8AC3E}">
        <p14:creationId xmlns:p14="http://schemas.microsoft.com/office/powerpoint/2010/main" val="77209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pPr/>
              <a:t>‹Nr.›</a:t>
            </a:fld>
            <a:endParaRPr lang="de-DE" dirty="0"/>
          </a:p>
        </p:txBody>
      </p:sp>
      <p:sp>
        <p:nvSpPr>
          <p:cNvPr id="8" name="Rechteck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7185494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860EDB8-5305-433F-BE41-D7A86D811DB3}" type="slidenum">
              <a:rPr lang="de-DE" smtClean="0"/>
              <a:t>‹Nr.›</a:t>
            </a:fld>
            <a:endParaRPr lang="de-DE" dirty="0"/>
          </a:p>
        </p:txBody>
      </p:sp>
    </p:spTree>
    <p:extLst>
      <p:ext uri="{BB962C8B-B14F-4D97-AF65-F5344CB8AC3E}">
        <p14:creationId xmlns:p14="http://schemas.microsoft.com/office/powerpoint/2010/main" val="316109538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7" name="Rechteck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de-DE"/>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59692133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hteck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Vertikaler Titel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838201"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30226663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Abschnitts-überschrif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1" y="0"/>
            <a:ext cx="1051561"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76133441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hteck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218583654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Rechteck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838200" y="2402238"/>
            <a:ext cx="4677082" cy="2187227"/>
          </a:xfrm>
        </p:spPr>
        <p:txBody>
          <a:bodyPr anchor="ctr">
            <a:noAutofit/>
          </a:bodyPr>
          <a:lstStyle>
            <a:lvl1pPr algn="l">
              <a:defRPr sz="4800">
                <a:solidFill>
                  <a:srgbClr val="D24726"/>
                </a:solidFill>
              </a:defRPr>
            </a:lvl1pPr>
          </a:lstStyle>
          <a:p>
            <a:r>
              <a:rPr lang="de-DE"/>
              <a:t>Titelmasterformat durch Klicken bearbeiten</a:t>
            </a:r>
            <a:endParaRPr lang="de-DE" dirty="0"/>
          </a:p>
        </p:txBody>
      </p:sp>
      <p:sp>
        <p:nvSpPr>
          <p:cNvPr id="3" name="Textplatzhalt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Datumsplatzhalter 3"/>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33565553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Abschnitts-überschrift">
    <p:spTree>
      <p:nvGrpSpPr>
        <p:cNvPr id="1" name=""/>
        <p:cNvGrpSpPr/>
        <p:nvPr/>
      </p:nvGrpSpPr>
      <p:grpSpPr>
        <a:xfrm>
          <a:off x="0" y="0"/>
          <a:ext cx="0" cy="0"/>
          <a:chOff x="0" y="0"/>
          <a:chExt cx="0" cy="0"/>
        </a:xfrm>
      </p:grpSpPr>
      <p:sp>
        <p:nvSpPr>
          <p:cNvPr id="7" name="Rechteck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838200" y="2402238"/>
            <a:ext cx="4677082" cy="2187227"/>
          </a:xfrm>
        </p:spPr>
        <p:txBody>
          <a:bodyPr anchor="ctr">
            <a:noAutofit/>
          </a:bodyPr>
          <a:lstStyle>
            <a:lvl1pPr algn="l">
              <a:defRPr sz="4800">
                <a:solidFill>
                  <a:srgbClr val="D24726"/>
                </a:solidFill>
              </a:defRPr>
            </a:lvl1pPr>
          </a:lstStyle>
          <a:p>
            <a:r>
              <a:rPr lang="de-DE"/>
              <a:t>Titelmasterformat durch Klicken bearbeiten</a:t>
            </a:r>
            <a:endParaRPr lang="de-DE" dirty="0"/>
          </a:p>
        </p:txBody>
      </p:sp>
      <p:sp>
        <p:nvSpPr>
          <p:cNvPr id="3" name="Textplatzhalt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Datumsplatzhalter 3"/>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
        <p:nvSpPr>
          <p:cNvPr id="8" name="Rechteck 7"/>
          <p:cNvSpPr/>
          <p:nvPr userDrawn="1"/>
        </p:nvSpPr>
        <p:spPr>
          <a:xfrm>
            <a:off x="5656882" y="514905"/>
            <a:ext cx="6535119" cy="584144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36652505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Rechteck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de-DE"/>
              <a:t>Titelmasterformat durch Klicken bearbeiten</a:t>
            </a:r>
            <a:endParaRPr lang="de-DE" dirty="0"/>
          </a:p>
        </p:txBody>
      </p:sp>
      <p:sp>
        <p:nvSpPr>
          <p:cNvPr id="3" name="Inhaltsplatzhalt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a:t>Textmasterformat bearbeiten</a:t>
            </a:r>
          </a:p>
          <a:p>
            <a:pPr marL="0" lvl="1" indent="0">
              <a:lnSpc>
                <a:spcPct val="150000"/>
              </a:lnSpc>
              <a:spcAft>
                <a:spcPts val="1200"/>
              </a:spcAft>
              <a:buNone/>
            </a:pPr>
            <a:r>
              <a:rPr lang="de-DE"/>
              <a:t>Zweite Ebene</a:t>
            </a:r>
          </a:p>
          <a:p>
            <a:pPr marL="0" lvl="2" indent="0">
              <a:lnSpc>
                <a:spcPct val="150000"/>
              </a:lnSpc>
              <a:spcAft>
                <a:spcPts val="1200"/>
              </a:spcAft>
              <a:buNone/>
            </a:pPr>
            <a:r>
              <a:rPr lang="de-DE"/>
              <a:t>Dritte Ebene</a:t>
            </a:r>
          </a:p>
          <a:p>
            <a:pPr marL="0" lvl="3" indent="0">
              <a:lnSpc>
                <a:spcPct val="150000"/>
              </a:lnSpc>
              <a:spcAft>
                <a:spcPts val="1200"/>
              </a:spcAft>
              <a:buNone/>
            </a:pPr>
            <a:r>
              <a:rPr lang="de-DE"/>
              <a:t>Vierte Ebene</a:t>
            </a:r>
          </a:p>
          <a:p>
            <a:pPr marL="0" lvl="4" indent="0">
              <a:lnSpc>
                <a:spcPct val="150000"/>
              </a:lnSpc>
              <a:spcAft>
                <a:spcPts val="1200"/>
              </a:spcAft>
              <a:buNone/>
            </a:pPr>
            <a:r>
              <a:rPr lang="de-DE"/>
              <a:t>Fünfte Ebene</a:t>
            </a:r>
            <a:endParaRPr lang="de-DE" dirty="0"/>
          </a:p>
        </p:txBody>
      </p:sp>
      <p:sp>
        <p:nvSpPr>
          <p:cNvPr id="4" name="Inhaltsplatzhalt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a:t>Textmasterformat bearbeiten</a:t>
            </a:r>
          </a:p>
          <a:p>
            <a:pPr marL="0" lvl="1" indent="0">
              <a:lnSpc>
                <a:spcPct val="150000"/>
              </a:lnSpc>
              <a:spcAft>
                <a:spcPts val="1200"/>
              </a:spcAft>
              <a:buNone/>
            </a:pPr>
            <a:r>
              <a:rPr lang="de-DE"/>
              <a:t>Zweite Ebene</a:t>
            </a:r>
          </a:p>
          <a:p>
            <a:pPr marL="0" lvl="2" indent="0">
              <a:lnSpc>
                <a:spcPct val="150000"/>
              </a:lnSpc>
              <a:spcAft>
                <a:spcPts val="1200"/>
              </a:spcAft>
              <a:buNone/>
            </a:pPr>
            <a:r>
              <a:rPr lang="de-DE"/>
              <a:t>Dritte Ebene</a:t>
            </a:r>
          </a:p>
          <a:p>
            <a:pPr marL="0" lvl="3" indent="0">
              <a:lnSpc>
                <a:spcPct val="150000"/>
              </a:lnSpc>
              <a:spcAft>
                <a:spcPts val="1200"/>
              </a:spcAft>
              <a:buNone/>
            </a:pPr>
            <a:r>
              <a:rPr lang="de-DE"/>
              <a:t>Vierte Ebene</a:t>
            </a:r>
          </a:p>
          <a:p>
            <a:pPr marL="0" lvl="4" indent="0">
              <a:lnSpc>
                <a:spcPct val="150000"/>
              </a:lnSpc>
              <a:spcAft>
                <a:spcPts val="1200"/>
              </a:spcAft>
              <a:buNone/>
            </a:pPr>
            <a:r>
              <a:rPr lang="de-DE"/>
              <a:t>Fünfte Ebene</a:t>
            </a:r>
            <a:endParaRPr lang="de-DE" dirty="0"/>
          </a:p>
        </p:txBody>
      </p:sp>
      <p:sp>
        <p:nvSpPr>
          <p:cNvPr id="5" name="Date Placeholder 4"/>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860EDB8-5305-433F-BE41-D7A86D811DB3}" type="slidenum">
              <a:rPr lang="de-DE" smtClean="0"/>
              <a:t>‹Nr.›</a:t>
            </a:fld>
            <a:endParaRPr lang="de-DE" dirty="0"/>
          </a:p>
        </p:txBody>
      </p:sp>
      <p:sp>
        <p:nvSpPr>
          <p:cNvPr id="9" name="Rechteck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332822388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de-DE"/>
              <a:t>Titelmasterformat durch Klicken bearbeiten</a:t>
            </a:r>
            <a:endParaRPr lang="de-DE" dirty="0"/>
          </a:p>
        </p:txBody>
      </p:sp>
      <p:sp>
        <p:nvSpPr>
          <p:cNvPr id="3" name="Textplatzhalt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a:t>Textmasterformat bearbeiten</a:t>
            </a:r>
          </a:p>
          <a:p>
            <a:pPr marL="0" lvl="1" indent="0">
              <a:lnSpc>
                <a:spcPct val="150000"/>
              </a:lnSpc>
              <a:spcAft>
                <a:spcPts val="1200"/>
              </a:spcAft>
              <a:buNone/>
            </a:pPr>
            <a:r>
              <a:rPr lang="de-DE"/>
              <a:t>Zweite Ebene</a:t>
            </a:r>
          </a:p>
          <a:p>
            <a:pPr marL="0" lvl="2" indent="0">
              <a:lnSpc>
                <a:spcPct val="150000"/>
              </a:lnSpc>
              <a:spcAft>
                <a:spcPts val="1200"/>
              </a:spcAft>
              <a:buNone/>
            </a:pPr>
            <a:r>
              <a:rPr lang="de-DE"/>
              <a:t>Dritte Ebene</a:t>
            </a:r>
          </a:p>
          <a:p>
            <a:pPr marL="0" lvl="3" indent="0">
              <a:lnSpc>
                <a:spcPct val="150000"/>
              </a:lnSpc>
              <a:spcAft>
                <a:spcPts val="1200"/>
              </a:spcAft>
              <a:buNone/>
            </a:pPr>
            <a:r>
              <a:rPr lang="de-DE"/>
              <a:t>Vierte Ebene</a:t>
            </a:r>
          </a:p>
          <a:p>
            <a:pPr marL="0" lvl="4" indent="0">
              <a:lnSpc>
                <a:spcPct val="150000"/>
              </a:lnSpc>
              <a:spcAft>
                <a:spcPts val="1200"/>
              </a:spcAft>
              <a:buNone/>
            </a:pPr>
            <a:r>
              <a:rPr lang="de-DE"/>
              <a:t>Fünfte Ebene</a:t>
            </a:r>
            <a:endParaRPr lang="de-DE" dirty="0"/>
          </a:p>
        </p:txBody>
      </p:sp>
      <p:sp>
        <p:nvSpPr>
          <p:cNvPr id="5" name="Textplatzhalt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a:t>Textmasterformat bearbeiten</a:t>
            </a:r>
          </a:p>
          <a:p>
            <a:pPr marL="0" lvl="1" indent="0">
              <a:lnSpc>
                <a:spcPct val="150000"/>
              </a:lnSpc>
              <a:spcAft>
                <a:spcPts val="1200"/>
              </a:spcAft>
              <a:buNone/>
            </a:pPr>
            <a:r>
              <a:rPr lang="de-DE"/>
              <a:t>Zweite Ebene</a:t>
            </a:r>
          </a:p>
          <a:p>
            <a:pPr marL="0" lvl="2" indent="0">
              <a:lnSpc>
                <a:spcPct val="150000"/>
              </a:lnSpc>
              <a:spcAft>
                <a:spcPts val="1200"/>
              </a:spcAft>
              <a:buNone/>
            </a:pPr>
            <a:r>
              <a:rPr lang="de-DE"/>
              <a:t>Dritte Ebene</a:t>
            </a:r>
          </a:p>
          <a:p>
            <a:pPr marL="0" lvl="3" indent="0">
              <a:lnSpc>
                <a:spcPct val="150000"/>
              </a:lnSpc>
              <a:spcAft>
                <a:spcPts val="1200"/>
              </a:spcAft>
              <a:buNone/>
            </a:pPr>
            <a:r>
              <a:rPr lang="de-DE"/>
              <a:t>Vierte Ebene</a:t>
            </a:r>
          </a:p>
          <a:p>
            <a:pPr marL="0" lvl="4" indent="0">
              <a:lnSpc>
                <a:spcPct val="150000"/>
              </a:lnSpc>
              <a:spcAft>
                <a:spcPts val="1200"/>
              </a:spcAft>
              <a:buNone/>
            </a:pPr>
            <a:r>
              <a:rPr lang="de-DE"/>
              <a:t>Fünfte Ebene</a:t>
            </a:r>
            <a:endParaRPr lang="de-DE" dirty="0"/>
          </a:p>
        </p:txBody>
      </p:sp>
      <p:sp>
        <p:nvSpPr>
          <p:cNvPr id="7" name="Datumsplatzhalter 6"/>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9860EDB8-5305-433F-BE41-D7A86D811DB3}" type="slidenum">
              <a:rPr lang="de-DE" smtClean="0"/>
              <a:t>‹Nr.›</a:t>
            </a:fld>
            <a:endParaRPr lang="de-DE"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360602981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Rechteck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9860EDB8-5305-433F-BE41-D7A86D811DB3}" type="slidenum">
              <a:rPr lang="de-DE" smtClean="0"/>
              <a:t>‹Nr.›</a:t>
            </a:fld>
            <a:endParaRPr lang="de-DE" dirty="0"/>
          </a:p>
        </p:txBody>
      </p:sp>
      <p:sp>
        <p:nvSpPr>
          <p:cNvPr id="7" name="Rechteck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0081448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9860EDB8-5305-433F-BE41-D7A86D811DB3}" type="slidenum">
              <a:rPr lang="de-DE" smtClean="0"/>
              <a:t>‹Nr.›</a:t>
            </a:fld>
            <a:endParaRPr lang="de-DE" dirty="0"/>
          </a:p>
        </p:txBody>
      </p:sp>
    </p:spTree>
    <p:extLst>
      <p:ext uri="{BB962C8B-B14F-4D97-AF65-F5344CB8AC3E}">
        <p14:creationId xmlns:p14="http://schemas.microsoft.com/office/powerpoint/2010/main" val="403743205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de-DE"/>
              <a:t>Textmasterformat bearbeiten</a:t>
            </a:r>
          </a:p>
          <a:p>
            <a:pPr marL="0" lvl="1" indent="0">
              <a:lnSpc>
                <a:spcPct val="150000"/>
              </a:lnSpc>
              <a:spcAft>
                <a:spcPts val="1200"/>
              </a:spcAft>
              <a:buNone/>
            </a:pPr>
            <a:r>
              <a:rPr lang="de-DE"/>
              <a:t>Zweite Ebene</a:t>
            </a:r>
          </a:p>
          <a:p>
            <a:pPr marL="0" lvl="2" indent="0">
              <a:lnSpc>
                <a:spcPct val="150000"/>
              </a:lnSpc>
              <a:spcAft>
                <a:spcPts val="1200"/>
              </a:spcAft>
              <a:buNone/>
            </a:pPr>
            <a:r>
              <a:rPr lang="de-DE"/>
              <a:t>Dritte Ebene</a:t>
            </a:r>
          </a:p>
          <a:p>
            <a:pPr marL="0" lvl="3" indent="0">
              <a:lnSpc>
                <a:spcPct val="150000"/>
              </a:lnSpc>
              <a:spcAft>
                <a:spcPts val="1200"/>
              </a:spcAft>
              <a:buNone/>
            </a:pPr>
            <a:r>
              <a:rPr lang="de-DE"/>
              <a:t>Vierte Ebene</a:t>
            </a:r>
          </a:p>
          <a:p>
            <a:pPr marL="0" lvl="4" indent="0">
              <a:lnSpc>
                <a:spcPct val="150000"/>
              </a:lnSpc>
              <a:spcAft>
                <a:spcPts val="1200"/>
              </a:spcAft>
              <a:buNone/>
            </a:pPr>
            <a:r>
              <a:rPr lang="de-DE"/>
              <a:t>Fünfte Ebene</a:t>
            </a:r>
            <a:endParaRPr lang="de-DE" dirty="0"/>
          </a:p>
        </p:txBody>
      </p:sp>
      <p:sp>
        <p:nvSpPr>
          <p:cNvPr id="4" name="Textplatzhalt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8BEEBAAA-29B5-4AF5-BC5F-7E580C29002D}" type="datetimeFigureOut">
              <a:rPr lang="de-DE" smtClean="0"/>
              <a:t>07.02.2021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860EDB8-5305-433F-BE41-D7A86D811DB3}" type="slidenum">
              <a:rPr lang="de-DE" smtClean="0"/>
              <a:t>‹Nr.›</a:t>
            </a:fld>
            <a:endParaRPr lang="de-DE" dirty="0"/>
          </a:p>
        </p:txBody>
      </p:sp>
    </p:spTree>
    <p:extLst>
      <p:ext uri="{BB962C8B-B14F-4D97-AF65-F5344CB8AC3E}">
        <p14:creationId xmlns:p14="http://schemas.microsoft.com/office/powerpoint/2010/main" val="178419382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de-DE" smtClean="0"/>
              <a:t>07.02.2021</a:t>
            </a:fld>
            <a:endParaRPr lang="de-DE" dirty="0"/>
          </a:p>
        </p:txBody>
      </p:sp>
      <p:sp>
        <p:nvSpPr>
          <p:cNvPr id="5" name="Fußzeilenplatzhalt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de-DE" smtClean="0"/>
              <a:t>‹Nr.›</a:t>
            </a:fld>
            <a:endParaRPr lang="de-DE" dirty="0"/>
          </a:p>
        </p:txBody>
      </p:sp>
      <p:sp>
        <p:nvSpPr>
          <p:cNvPr id="8" name="Textfeld 7">
            <a:extLst>
              <a:ext uri="{FF2B5EF4-FFF2-40B4-BE49-F238E27FC236}">
                <a16:creationId xmlns:a16="http://schemas.microsoft.com/office/drawing/2014/main" id="{8CB1B2C9-EACE-4F94-887C-52AFADE00668}"/>
              </a:ext>
            </a:extLst>
          </p:cNvPr>
          <p:cNvSpPr txBox="1"/>
          <p:nvPr userDrawn="1"/>
        </p:nvSpPr>
        <p:spPr>
          <a:xfrm>
            <a:off x="33867" y="6368348"/>
            <a:ext cx="637823" cy="276999"/>
          </a:xfrm>
          <a:prstGeom prst="rect">
            <a:avLst/>
          </a:prstGeom>
          <a:noFill/>
        </p:spPr>
        <p:txBody>
          <a:bodyPr wrap="square" rtlCol="0">
            <a:spAutoFit/>
          </a:bodyPr>
          <a:lstStyle/>
          <a:p>
            <a:pPr algn="ctr"/>
            <a:fld id="{741C6E23-E713-4B73-BEA8-91837C2AC5E4}" type="slidenum">
              <a:rPr lang="de-AT" sz="1200" smtClean="0">
                <a:solidFill>
                  <a:schemeClr val="tx1">
                    <a:lumMod val="50000"/>
                    <a:lumOff val="50000"/>
                  </a:schemeClr>
                </a:solidFill>
                <a:latin typeface="+mj-lt"/>
              </a:rPr>
              <a:pPr algn="ctr"/>
              <a:t>‹Nr.›</a:t>
            </a:fld>
            <a:endParaRPr lang="de-AT" sz="1200" dirty="0">
              <a:solidFill>
                <a:schemeClr val="tx1">
                  <a:lumMod val="50000"/>
                  <a:lumOff val="50000"/>
                </a:schemeClr>
              </a:solidFill>
              <a:latin typeface="+mj-lt"/>
            </a:endParaRPr>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tif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103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tif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slideLayout" Target="../slideLayouts/slideLayout5.xml"/><Relationship Id="rId7" Type="http://schemas.openxmlformats.org/officeDocument/2006/relationships/chart" Target="../charts/char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chart" Target="../charts/chart5.xm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4000" b="1" dirty="0"/>
              <a:t>Inklusive Einstellungen </a:t>
            </a:r>
            <a:r>
              <a:rPr lang="de-DE" sz="4000" dirty="0"/>
              <a:t>von Bürgerinnen/Bürgern und Lehramtsstudierenden in der </a:t>
            </a:r>
            <a:r>
              <a:rPr lang="de-DE" sz="4000" i="1" dirty="0"/>
              <a:t>LehrerInnenbildungNEU</a:t>
            </a:r>
            <a:r>
              <a:rPr lang="de-DE" sz="4000" dirty="0"/>
              <a:t>.</a:t>
            </a:r>
            <a:br>
              <a:rPr lang="de-DE" sz="4000" dirty="0"/>
            </a:br>
            <a:r>
              <a:rPr lang="de-DE" sz="2800" dirty="0"/>
              <a:t>Ergebnisse einer empirischen Studie.</a:t>
            </a:r>
          </a:p>
        </p:txBody>
      </p:sp>
      <p:sp>
        <p:nvSpPr>
          <p:cNvPr id="3" name="Untertitel 2"/>
          <p:cNvSpPr>
            <a:spLocks noGrp="1"/>
          </p:cNvSpPr>
          <p:nvPr>
            <p:ph type="subTitle" idx="1"/>
          </p:nvPr>
        </p:nvSpPr>
        <p:spPr/>
        <p:txBody>
          <a:bodyPr>
            <a:normAutofit/>
          </a:bodyPr>
          <a:lstStyle/>
          <a:p>
            <a:pPr marL="0" indent="0" algn="l">
              <a:lnSpc>
                <a:spcPct val="150000"/>
              </a:lnSpc>
              <a:spcBef>
                <a:spcPts val="6"/>
              </a:spcBef>
              <a:buNone/>
            </a:pPr>
            <a:r>
              <a:rPr lang="de-DE" sz="2800" b="0" i="0" dirty="0">
                <a:solidFill>
                  <a:srgbClr val="D24726"/>
                </a:solidFill>
                <a:latin typeface="Segoe UI Light"/>
              </a:rPr>
              <a:t>Rudolf Beer</a:t>
            </a:r>
            <a:endParaRPr lang="de-DE" dirty="0"/>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562713"/>
            <a:ext cx="1868424" cy="899160"/>
          </a:xfrm>
          <a:prstGeom prst="rect">
            <a:avLst/>
          </a:prstGeom>
        </p:spPr>
      </p:pic>
      <p:pic>
        <p:nvPicPr>
          <p:cNvPr id="5" name="Grafik 4">
            <a:extLst>
              <a:ext uri="{FF2B5EF4-FFF2-40B4-BE49-F238E27FC236}">
                <a16:creationId xmlns:a16="http://schemas.microsoft.com/office/drawing/2014/main" id="{F9224A1D-2B21-40AD-8A8A-8A9155E41C91}"/>
              </a:ext>
            </a:extLst>
          </p:cNvPr>
          <p:cNvPicPr>
            <a:picLocks noChangeAspect="1"/>
          </p:cNvPicPr>
          <p:nvPr/>
        </p:nvPicPr>
        <p:blipFill>
          <a:blip r:embed="rId6"/>
          <a:stretch>
            <a:fillRect/>
          </a:stretch>
        </p:blipFill>
        <p:spPr>
          <a:xfrm>
            <a:off x="7503738" y="562714"/>
            <a:ext cx="4044099" cy="904528"/>
          </a:xfrm>
          <a:prstGeom prst="rect">
            <a:avLst/>
          </a:prstGeom>
        </p:spPr>
      </p:pic>
      <p:pic>
        <p:nvPicPr>
          <p:cNvPr id="4" name="Audio 3">
            <a:hlinkClick r:id="" action="ppaction://media"/>
            <a:extLst>
              <a:ext uri="{FF2B5EF4-FFF2-40B4-BE49-F238E27FC236}">
                <a16:creationId xmlns:a16="http://schemas.microsoft.com/office/drawing/2014/main" id="{6BFAE9FF-0248-4703-9D79-292D74BA275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4="http://schemas.microsoft.com/office/powerpoint/2010/main">
    <mc:Choice Requires="p14">
      <p:transition spd="slow" p14:dur="2000" advTm="11973">
        <p14:prism/>
      </p:transition>
    </mc:Choice>
    <mc:Fallback xmlns="">
      <p:transition spd="slow" advTm="119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F03FD093-CE89-48D2-B415-4D9A9E2ECFFB}"/>
              </a:ext>
            </a:extLst>
          </p:cNvPr>
          <p:cNvCxnSpPr>
            <a:cxnSpLocks/>
          </p:cNvCxnSpPr>
          <p:nvPr/>
        </p:nvCxnSpPr>
        <p:spPr>
          <a:xfrm flipH="1" flipV="1">
            <a:off x="9771678" y="1965067"/>
            <a:ext cx="972" cy="349275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Diagramm 5">
            <a:extLst>
              <a:ext uri="{FF2B5EF4-FFF2-40B4-BE49-F238E27FC236}">
                <a16:creationId xmlns:a16="http://schemas.microsoft.com/office/drawing/2014/main" id="{ACE8A2D8-5697-49BB-AE47-899547C77C01}"/>
              </a:ext>
            </a:extLst>
          </p:cNvPr>
          <p:cNvGraphicFramePr/>
          <p:nvPr/>
        </p:nvGraphicFramePr>
        <p:xfrm>
          <a:off x="5124839" y="1527690"/>
          <a:ext cx="6343261" cy="4671463"/>
        </p:xfrm>
        <a:graphic>
          <a:graphicData uri="http://schemas.openxmlformats.org/drawingml/2006/chart">
            <c:chart xmlns:c="http://schemas.openxmlformats.org/drawingml/2006/chart" xmlns:r="http://schemas.openxmlformats.org/officeDocument/2006/relationships" r:id="rId4"/>
          </a:graphicData>
        </a:graphic>
      </p:graphicFrame>
      <p:sp>
        <p:nvSpPr>
          <p:cNvPr id="3" name="Titel 2">
            <a:extLst>
              <a:ext uri="{FF2B5EF4-FFF2-40B4-BE49-F238E27FC236}">
                <a16:creationId xmlns:a16="http://schemas.microsoft.com/office/drawing/2014/main" id="{0CB232D9-D06D-4A5D-939B-47005E11C172}"/>
              </a:ext>
            </a:extLst>
          </p:cNvPr>
          <p:cNvSpPr>
            <a:spLocks noGrp="1"/>
          </p:cNvSpPr>
          <p:nvPr>
            <p:ph type="title"/>
          </p:nvPr>
        </p:nvSpPr>
        <p:spPr>
          <a:xfrm>
            <a:off x="609600" y="1"/>
            <a:ext cx="10744200" cy="1228436"/>
          </a:xfrm>
        </p:spPr>
        <p:txBody>
          <a:bodyPr vert="horz" lIns="91440" tIns="45720" rIns="91440" bIns="45720" rtlCol="0" anchor="b">
            <a:normAutofit/>
          </a:bodyPr>
          <a:lstStyle/>
          <a:p>
            <a:r>
              <a:rPr lang="de-DE" sz="3200" kern="1200" dirty="0">
                <a:latin typeface="+mj-lt"/>
                <a:ea typeface="+mj-ea"/>
                <a:cs typeface="+mj-cs"/>
              </a:rPr>
              <a:t>(3) Lehramtsstudierende vs. Nicht-Pädagog/innen </a:t>
            </a:r>
            <a:r>
              <a:rPr lang="de-DE" sz="1600" kern="1200" dirty="0">
                <a:latin typeface="+mj-lt"/>
                <a:ea typeface="+mj-ea"/>
                <a:cs typeface="+mj-cs"/>
              </a:rPr>
              <a:t>(N = 1360)</a:t>
            </a:r>
            <a:endParaRPr lang="de-DE" sz="3200" kern="1200" dirty="0">
              <a:latin typeface="+mj-lt"/>
              <a:ea typeface="+mj-ea"/>
              <a:cs typeface="+mj-cs"/>
            </a:endParaRPr>
          </a:p>
        </p:txBody>
      </p:sp>
      <p:sp>
        <p:nvSpPr>
          <p:cNvPr id="2" name="Textfeld 1"/>
          <p:cNvSpPr txBox="1"/>
          <p:nvPr/>
        </p:nvSpPr>
        <p:spPr>
          <a:xfrm>
            <a:off x="609600" y="1651516"/>
            <a:ext cx="4400938" cy="4805369"/>
          </a:xfrm>
          <a:prstGeom prst="rect">
            <a:avLst/>
          </a:prstGeom>
        </p:spPr>
        <p:txBody>
          <a:bodyPr vert="horz" lIns="91440" tIns="45720" rIns="91440" bIns="45720" rtlCol="0">
            <a:noAutofit/>
          </a:bodyPr>
          <a:lstStyle/>
          <a:p>
            <a:pPr>
              <a:spcBef>
                <a:spcPct val="30000"/>
              </a:spcBef>
              <a:spcAft>
                <a:spcPts val="500"/>
              </a:spcAft>
              <a:buClr>
                <a:schemeClr val="accent1"/>
              </a:buClr>
            </a:pPr>
            <a:r>
              <a:rPr lang="de-DE" i="1" dirty="0">
                <a:latin typeface="+mj-lt"/>
              </a:rPr>
              <a:t>Welche Unterschiede lassen sich zwischen Lehramtsstudierenden und Bürgerinnen/Bürgern in nicht-pädagogischen Berufen finden?</a:t>
            </a:r>
          </a:p>
          <a:p>
            <a:pPr>
              <a:spcBef>
                <a:spcPct val="30000"/>
              </a:spcBef>
              <a:spcAft>
                <a:spcPts val="500"/>
              </a:spcAft>
              <a:buClr>
                <a:schemeClr val="accent1"/>
              </a:buClr>
            </a:pPr>
            <a:r>
              <a:rPr lang="de-DE" dirty="0">
                <a:latin typeface="+mj-lt"/>
              </a:rPr>
              <a:t>*signifikante Differenzen</a:t>
            </a:r>
          </a:p>
          <a:p>
            <a:pPr>
              <a:spcBef>
                <a:spcPct val="30000"/>
              </a:spcBef>
              <a:spcAft>
                <a:spcPts val="500"/>
              </a:spcAft>
              <a:buClr>
                <a:schemeClr val="accent1"/>
              </a:buClr>
            </a:pPr>
            <a:r>
              <a:rPr lang="de-DE" dirty="0">
                <a:latin typeface="+mj-lt"/>
              </a:rPr>
              <a:t>Lehramtsstudierende:</a:t>
            </a: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proinklusivere Haltungen und Einstellungen </a:t>
            </a:r>
            <a:r>
              <a:rPr lang="de-DE" sz="1400" dirty="0">
                <a:latin typeface="+mj-lt"/>
              </a:rPr>
              <a:t>(d° = 0,848)</a:t>
            </a: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geringere Vorbehalte </a:t>
            </a:r>
            <a:r>
              <a:rPr lang="de-DE" sz="1400" dirty="0">
                <a:latin typeface="+mj-lt"/>
              </a:rPr>
              <a:t>(d = 0,921)</a:t>
            </a: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größere Wertschätzung der Zusammenarbeit </a:t>
            </a:r>
            <a:r>
              <a:rPr lang="de-DE" sz="1400" dirty="0">
                <a:latin typeface="+mj-lt"/>
              </a:rPr>
              <a:t>(d = 0,678)</a:t>
            </a: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höhere Kontaktbereitschaft zu Menschen mit Behinderung </a:t>
            </a:r>
            <a:r>
              <a:rPr lang="de-DE" sz="1400" dirty="0">
                <a:latin typeface="+mj-lt"/>
              </a:rPr>
              <a:t>(d = 0,388)</a:t>
            </a:r>
          </a:p>
          <a:p>
            <a:pPr>
              <a:spcBef>
                <a:spcPct val="30000"/>
              </a:spcBef>
              <a:spcAft>
                <a:spcPts val="500"/>
              </a:spcAft>
              <a:buClr>
                <a:schemeClr val="accent1"/>
              </a:buClr>
            </a:pPr>
            <a:endParaRPr lang="de-DE" sz="1200" dirty="0">
              <a:latin typeface="+mj-lt"/>
            </a:endParaRPr>
          </a:p>
          <a:p>
            <a:pPr>
              <a:spcBef>
                <a:spcPct val="30000"/>
              </a:spcBef>
              <a:spcAft>
                <a:spcPts val="500"/>
              </a:spcAft>
              <a:buClr>
                <a:schemeClr val="accent1"/>
              </a:buClr>
            </a:pPr>
            <a:r>
              <a:rPr lang="de-DE" sz="1200" dirty="0">
                <a:latin typeface="+mj-lt"/>
              </a:rPr>
              <a:t>° |Cohen‘s d|</a:t>
            </a:r>
          </a:p>
        </p:txBody>
      </p:sp>
      <p:sp>
        <p:nvSpPr>
          <p:cNvPr id="7" name="Textfeld 6">
            <a:extLst>
              <a:ext uri="{FF2B5EF4-FFF2-40B4-BE49-F238E27FC236}">
                <a16:creationId xmlns:a16="http://schemas.microsoft.com/office/drawing/2014/main" id="{9DDE3540-2675-4FEC-A9FD-63C9E6EB143E}"/>
              </a:ext>
            </a:extLst>
          </p:cNvPr>
          <p:cNvSpPr txBox="1"/>
          <p:nvPr/>
        </p:nvSpPr>
        <p:spPr>
          <a:xfrm>
            <a:off x="6997710" y="6235700"/>
            <a:ext cx="4927592" cy="307777"/>
          </a:xfrm>
          <a:prstGeom prst="rect">
            <a:avLst/>
          </a:prstGeom>
          <a:noFill/>
        </p:spPr>
        <p:txBody>
          <a:bodyPr wrap="square">
            <a:spAutoFit/>
          </a:bodyPr>
          <a:lstStyle/>
          <a:p>
            <a:pPr algn="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Abb. 9</a:t>
            </a:r>
            <a:r>
              <a:rPr lang="de-DE" sz="1400" dirty="0">
                <a:solidFill>
                  <a:srgbClr val="000000"/>
                </a:solidFill>
                <a:latin typeface="+mj-lt"/>
                <a:ea typeface="MS Mincho" panose="02020609040205080304" pitchFamily="49" charset="-128"/>
                <a:cs typeface="Times New Roman" panose="02020603050405020304" pitchFamily="18" charset="0"/>
              </a:rPr>
              <a:t>: Lehramtsstudierende vs. Nicht-Pädagog/innen</a:t>
            </a:r>
          </a:p>
        </p:txBody>
      </p:sp>
      <p:pic>
        <p:nvPicPr>
          <p:cNvPr id="4" name="Audio 3">
            <a:hlinkClick r:id="" action="ppaction://media"/>
            <a:extLst>
              <a:ext uri="{FF2B5EF4-FFF2-40B4-BE49-F238E27FC236}">
                <a16:creationId xmlns:a16="http://schemas.microsoft.com/office/drawing/2014/main" id="{C2D53EEE-4502-44D9-A567-1FE2CF6F4B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269938283"/>
      </p:ext>
    </p:extLst>
  </p:cSld>
  <p:clrMapOvr>
    <a:masterClrMapping/>
  </p:clrMapOvr>
  <mc:AlternateContent xmlns:mc="http://schemas.openxmlformats.org/markup-compatibility/2006" xmlns:p14="http://schemas.microsoft.com/office/powerpoint/2010/main">
    <mc:Choice Requires="p14">
      <p:transition spd="slow" p14:dur="2000" advTm="24948">
        <p14:prism/>
      </p:transition>
    </mc:Choice>
    <mc:Fallback xmlns="">
      <p:transition spd="slow" advTm="249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F03FD093-CE89-48D2-B415-4D9A9E2ECFFB}"/>
              </a:ext>
            </a:extLst>
          </p:cNvPr>
          <p:cNvCxnSpPr>
            <a:cxnSpLocks/>
          </p:cNvCxnSpPr>
          <p:nvPr/>
        </p:nvCxnSpPr>
        <p:spPr>
          <a:xfrm flipH="1" flipV="1">
            <a:off x="9771678" y="1965067"/>
            <a:ext cx="972" cy="349275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0CB232D9-D06D-4A5D-939B-47005E11C172}"/>
              </a:ext>
            </a:extLst>
          </p:cNvPr>
          <p:cNvSpPr>
            <a:spLocks noGrp="1"/>
          </p:cNvSpPr>
          <p:nvPr>
            <p:ph type="title"/>
          </p:nvPr>
        </p:nvSpPr>
        <p:spPr>
          <a:xfrm>
            <a:off x="609600" y="1"/>
            <a:ext cx="10744200" cy="1228436"/>
          </a:xfrm>
        </p:spPr>
        <p:txBody>
          <a:bodyPr vert="horz" lIns="91440" tIns="45720" rIns="91440" bIns="45720" rtlCol="0" anchor="b">
            <a:normAutofit/>
          </a:bodyPr>
          <a:lstStyle/>
          <a:p>
            <a:r>
              <a:rPr lang="de-DE" sz="3200" kern="1200" dirty="0">
                <a:latin typeface="+mj-lt"/>
                <a:ea typeface="+mj-ea"/>
                <a:cs typeface="+mj-cs"/>
              </a:rPr>
              <a:t>(3</a:t>
            </a:r>
            <a:r>
              <a:rPr lang="de-DE" sz="1400" kern="1200" dirty="0">
                <a:latin typeface="+mj-lt"/>
                <a:ea typeface="+mj-ea"/>
                <a:cs typeface="+mj-cs"/>
              </a:rPr>
              <a:t>+</a:t>
            </a:r>
            <a:r>
              <a:rPr lang="de-DE" sz="3200" kern="1200" dirty="0">
                <a:latin typeface="+mj-lt"/>
                <a:ea typeface="+mj-ea"/>
                <a:cs typeface="+mj-cs"/>
              </a:rPr>
              <a:t>) Männer vs. Frauen </a:t>
            </a:r>
            <a:r>
              <a:rPr lang="de-DE" sz="1600" kern="1200" dirty="0">
                <a:latin typeface="+mj-lt"/>
                <a:ea typeface="+mj-ea"/>
                <a:cs typeface="+mj-cs"/>
              </a:rPr>
              <a:t>(N = 1419)</a:t>
            </a:r>
            <a:endParaRPr lang="de-DE" sz="3200" kern="1200" dirty="0">
              <a:latin typeface="+mj-lt"/>
              <a:ea typeface="+mj-ea"/>
              <a:cs typeface="+mj-cs"/>
            </a:endParaRPr>
          </a:p>
        </p:txBody>
      </p:sp>
      <p:sp>
        <p:nvSpPr>
          <p:cNvPr id="2" name="Textfeld 1"/>
          <p:cNvSpPr txBox="1"/>
          <p:nvPr/>
        </p:nvSpPr>
        <p:spPr>
          <a:xfrm>
            <a:off x="609600" y="1651516"/>
            <a:ext cx="4400938" cy="4805369"/>
          </a:xfrm>
          <a:prstGeom prst="rect">
            <a:avLst/>
          </a:prstGeom>
        </p:spPr>
        <p:txBody>
          <a:bodyPr vert="horz" lIns="91440" tIns="45720" rIns="91440" bIns="45720" rtlCol="0">
            <a:noAutofit/>
          </a:bodyPr>
          <a:lstStyle/>
          <a:p>
            <a:pPr>
              <a:spcBef>
                <a:spcPct val="30000"/>
              </a:spcBef>
              <a:spcAft>
                <a:spcPts val="500"/>
              </a:spcAft>
              <a:buClr>
                <a:schemeClr val="accent1"/>
              </a:buClr>
            </a:pPr>
            <a:r>
              <a:rPr lang="de-DE" i="1" dirty="0">
                <a:latin typeface="+mj-lt"/>
              </a:rPr>
              <a:t>Welche Unterschiede lassen sich zwischen Männern und Frauen in Bezug auf Aspekte inklusiver Kompetenz finden?</a:t>
            </a:r>
          </a:p>
          <a:p>
            <a:pPr>
              <a:spcBef>
                <a:spcPct val="30000"/>
              </a:spcBef>
              <a:spcAft>
                <a:spcPts val="500"/>
              </a:spcAft>
              <a:buClr>
                <a:schemeClr val="accent1"/>
              </a:buClr>
            </a:pPr>
            <a:r>
              <a:rPr lang="de-DE" dirty="0">
                <a:latin typeface="+mj-lt"/>
              </a:rPr>
              <a:t>*signifikante Differenzen</a:t>
            </a:r>
          </a:p>
          <a:p>
            <a:pPr>
              <a:spcBef>
                <a:spcPct val="30000"/>
              </a:spcBef>
              <a:spcAft>
                <a:spcPts val="500"/>
              </a:spcAft>
              <a:buClr>
                <a:schemeClr val="accent1"/>
              </a:buClr>
            </a:pPr>
            <a:r>
              <a:rPr lang="de-DE" dirty="0">
                <a:latin typeface="+mj-lt"/>
              </a:rPr>
              <a:t>Frauen:</a:t>
            </a: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proinklusivere Haltungen und Einstellungen </a:t>
            </a:r>
            <a:r>
              <a:rPr lang="de-DE" sz="1400" dirty="0">
                <a:latin typeface="+mj-lt"/>
              </a:rPr>
              <a:t>(d = 0,656)</a:t>
            </a: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geringere Vorbehalte </a:t>
            </a:r>
            <a:r>
              <a:rPr lang="de-DE" sz="1400" dirty="0">
                <a:latin typeface="+mj-lt"/>
              </a:rPr>
              <a:t>(d = 0,551)</a:t>
            </a: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größere Wertschätzung der Zusammenarbeit </a:t>
            </a:r>
            <a:r>
              <a:rPr lang="de-DE" sz="1400" dirty="0">
                <a:latin typeface="+mj-lt"/>
              </a:rPr>
              <a:t>(d = 0,510)</a:t>
            </a: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höhere Kontaktbereitschaft zu Menschen mit Behinderung </a:t>
            </a:r>
            <a:r>
              <a:rPr lang="de-DE" sz="1400" dirty="0">
                <a:latin typeface="+mj-lt"/>
              </a:rPr>
              <a:t>(d = 0,306)</a:t>
            </a:r>
          </a:p>
          <a:p>
            <a:pPr>
              <a:spcBef>
                <a:spcPct val="30000"/>
              </a:spcBef>
              <a:spcAft>
                <a:spcPts val="500"/>
              </a:spcAft>
              <a:buClr>
                <a:schemeClr val="accent1"/>
              </a:buClr>
            </a:pPr>
            <a:endParaRPr lang="de-DE" sz="1200" dirty="0">
              <a:latin typeface="+mj-lt"/>
            </a:endParaRPr>
          </a:p>
        </p:txBody>
      </p:sp>
      <p:graphicFrame>
        <p:nvGraphicFramePr>
          <p:cNvPr id="7" name="Diagramm 6">
            <a:extLst>
              <a:ext uri="{FF2B5EF4-FFF2-40B4-BE49-F238E27FC236}">
                <a16:creationId xmlns:a16="http://schemas.microsoft.com/office/drawing/2014/main" id="{0B3DC3DA-F284-4160-8813-BB11FAA312E0}"/>
              </a:ext>
            </a:extLst>
          </p:cNvPr>
          <p:cNvGraphicFramePr>
            <a:graphicFrameLocks/>
          </p:cNvGraphicFramePr>
          <p:nvPr/>
        </p:nvGraphicFramePr>
        <p:xfrm>
          <a:off x="5143500" y="1527691"/>
          <a:ext cx="6315075" cy="467146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feld 5">
            <a:extLst>
              <a:ext uri="{FF2B5EF4-FFF2-40B4-BE49-F238E27FC236}">
                <a16:creationId xmlns:a16="http://schemas.microsoft.com/office/drawing/2014/main" id="{1FA02B9F-B688-4552-A049-22FA4E4D32B0}"/>
              </a:ext>
            </a:extLst>
          </p:cNvPr>
          <p:cNvSpPr txBox="1"/>
          <p:nvPr/>
        </p:nvSpPr>
        <p:spPr>
          <a:xfrm>
            <a:off x="6997710" y="6235700"/>
            <a:ext cx="4927592" cy="307777"/>
          </a:xfrm>
          <a:prstGeom prst="rect">
            <a:avLst/>
          </a:prstGeom>
          <a:noFill/>
        </p:spPr>
        <p:txBody>
          <a:bodyPr wrap="square">
            <a:spAutoFit/>
          </a:bodyPr>
          <a:lstStyle/>
          <a:p>
            <a:pPr algn="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Abb. 10</a:t>
            </a:r>
            <a:r>
              <a:rPr lang="de-DE" sz="1400" dirty="0">
                <a:solidFill>
                  <a:srgbClr val="000000"/>
                </a:solidFill>
                <a:latin typeface="+mj-lt"/>
                <a:ea typeface="MS Mincho" panose="02020609040205080304" pitchFamily="49" charset="-128"/>
                <a:cs typeface="Times New Roman" panose="02020603050405020304" pitchFamily="18" charset="0"/>
              </a:rPr>
              <a:t>: Männer vs. Frauen</a:t>
            </a:r>
          </a:p>
        </p:txBody>
      </p:sp>
      <p:pic>
        <p:nvPicPr>
          <p:cNvPr id="4" name="Audio 3">
            <a:hlinkClick r:id="" action="ppaction://media"/>
            <a:extLst>
              <a:ext uri="{FF2B5EF4-FFF2-40B4-BE49-F238E27FC236}">
                <a16:creationId xmlns:a16="http://schemas.microsoft.com/office/drawing/2014/main" id="{22A19895-C57C-407D-BD2E-945C2BD12B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399272289"/>
      </p:ext>
    </p:extLst>
  </p:cSld>
  <p:clrMapOvr>
    <a:masterClrMapping/>
  </p:clrMapOvr>
  <mc:AlternateContent xmlns:mc="http://schemas.openxmlformats.org/markup-compatibility/2006" xmlns:p14="http://schemas.microsoft.com/office/powerpoint/2010/main">
    <mc:Choice Requires="p14">
      <p:transition spd="slow" p14:dur="2000" advTm="11508">
        <p14:prism/>
      </p:transition>
    </mc:Choice>
    <mc:Fallback xmlns="">
      <p:transition spd="slow" advTm="115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a:extLst>
              <a:ext uri="{FF2B5EF4-FFF2-40B4-BE49-F238E27FC236}">
                <a16:creationId xmlns:a16="http://schemas.microsoft.com/office/drawing/2014/main" id="{4835A9E8-244E-44F0-A310-8A29638F2E47}"/>
              </a:ext>
            </a:extLst>
          </p:cNvPr>
          <p:cNvGraphicFramePr>
            <a:graphicFrameLocks/>
          </p:cNvGraphicFramePr>
          <p:nvPr/>
        </p:nvGraphicFramePr>
        <p:xfrm>
          <a:off x="5124840" y="1762125"/>
          <a:ext cx="6343260" cy="469476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el 2">
            <a:extLst>
              <a:ext uri="{FF2B5EF4-FFF2-40B4-BE49-F238E27FC236}">
                <a16:creationId xmlns:a16="http://schemas.microsoft.com/office/drawing/2014/main" id="{0CB232D9-D06D-4A5D-939B-47005E11C172}"/>
              </a:ext>
            </a:extLst>
          </p:cNvPr>
          <p:cNvSpPr>
            <a:spLocks noGrp="1"/>
          </p:cNvSpPr>
          <p:nvPr>
            <p:ph type="title"/>
          </p:nvPr>
        </p:nvSpPr>
        <p:spPr>
          <a:xfrm>
            <a:off x="609600" y="1"/>
            <a:ext cx="10744200" cy="1228436"/>
          </a:xfrm>
        </p:spPr>
        <p:txBody>
          <a:bodyPr vert="horz" lIns="91440" tIns="45720" rIns="91440" bIns="45720" rtlCol="0" anchor="b">
            <a:normAutofit/>
          </a:bodyPr>
          <a:lstStyle/>
          <a:p>
            <a:r>
              <a:rPr lang="de-DE" sz="3200" kern="1200" dirty="0">
                <a:latin typeface="+mj-lt"/>
                <a:ea typeface="+mj-ea"/>
                <a:cs typeface="+mj-cs"/>
              </a:rPr>
              <a:t>(4a) Studierende der Primarstufe und der Sekundarstufe </a:t>
            </a:r>
            <a:r>
              <a:rPr lang="de-DE" sz="1600" kern="1200" dirty="0">
                <a:latin typeface="+mj-lt"/>
                <a:ea typeface="+mj-ea"/>
                <a:cs typeface="+mj-cs"/>
              </a:rPr>
              <a:t>(N = 914)</a:t>
            </a:r>
          </a:p>
        </p:txBody>
      </p:sp>
      <p:sp>
        <p:nvSpPr>
          <p:cNvPr id="2" name="Textfeld 1"/>
          <p:cNvSpPr txBox="1"/>
          <p:nvPr/>
        </p:nvSpPr>
        <p:spPr>
          <a:xfrm>
            <a:off x="609600" y="1651516"/>
            <a:ext cx="4515240" cy="4805369"/>
          </a:xfrm>
          <a:prstGeom prst="rect">
            <a:avLst/>
          </a:prstGeom>
        </p:spPr>
        <p:txBody>
          <a:bodyPr vert="horz" lIns="91440" tIns="45720" rIns="91440" bIns="45720" rtlCol="0">
            <a:noAutofit/>
          </a:bodyPr>
          <a:lstStyle/>
          <a:p>
            <a:pPr>
              <a:spcBef>
                <a:spcPct val="30000"/>
              </a:spcBef>
              <a:spcAft>
                <a:spcPts val="500"/>
              </a:spcAft>
              <a:buClr>
                <a:schemeClr val="accent1"/>
              </a:buClr>
            </a:pPr>
            <a:r>
              <a:rPr lang="de-DE" i="1" dirty="0">
                <a:latin typeface="+mj-lt"/>
              </a:rPr>
              <a:t>Welche Unterschiede lassen sich zwischen Studierenden der Primarstufe und der Sekundarstufe finden?</a:t>
            </a:r>
          </a:p>
          <a:p>
            <a:pPr>
              <a:spcBef>
                <a:spcPct val="30000"/>
              </a:spcBef>
              <a:spcAft>
                <a:spcPts val="500"/>
              </a:spcAft>
              <a:buClr>
                <a:schemeClr val="accent1"/>
              </a:buClr>
            </a:pPr>
            <a:endParaRPr lang="de-DE" i="1" dirty="0">
              <a:latin typeface="+mj-lt"/>
            </a:endParaRPr>
          </a:p>
          <a:p>
            <a:pPr>
              <a:spcBef>
                <a:spcPct val="30000"/>
              </a:spcBef>
              <a:spcAft>
                <a:spcPts val="500"/>
              </a:spcAft>
              <a:buClr>
                <a:srgbClr val="C00000"/>
              </a:buClr>
            </a:pPr>
            <a:r>
              <a:rPr lang="de-DE" dirty="0">
                <a:latin typeface="+mj-lt"/>
              </a:rPr>
              <a:t>Studierende des Lehramtes für Sekundarstufe: </a:t>
            </a:r>
          </a:p>
          <a:p>
            <a:pPr marL="342900" indent="-342900">
              <a:spcBef>
                <a:spcPct val="30000"/>
              </a:spcBef>
              <a:spcAft>
                <a:spcPts val="500"/>
              </a:spcAft>
              <a:buClr>
                <a:srgbClr val="C00000"/>
              </a:buClr>
              <a:buFont typeface="Courier New" panose="02070309020205020404" pitchFamily="49" charset="0"/>
              <a:buChar char="o"/>
            </a:pPr>
            <a:r>
              <a:rPr lang="de-DE" dirty="0">
                <a:latin typeface="+mj-lt"/>
              </a:rPr>
              <a:t>signifikant höhere (2) Vorbehalte </a:t>
            </a:r>
            <a:r>
              <a:rPr lang="de-DE" sz="1400" dirty="0">
                <a:latin typeface="+mj-lt"/>
              </a:rPr>
              <a:t>(d = 0,353)</a:t>
            </a:r>
          </a:p>
          <a:p>
            <a:pPr marL="342900" indent="-342900">
              <a:spcBef>
                <a:spcPct val="30000"/>
              </a:spcBef>
              <a:spcAft>
                <a:spcPts val="500"/>
              </a:spcAft>
              <a:buClr>
                <a:srgbClr val="C00000"/>
              </a:buClr>
              <a:buFont typeface="Segoe UI Light" panose="020B0502040204020203" pitchFamily="34" charset="0"/>
              <a:buChar char="+"/>
            </a:pPr>
            <a:endParaRPr lang="de-DE" dirty="0">
              <a:latin typeface="+mj-lt"/>
            </a:endParaRPr>
          </a:p>
          <a:p>
            <a:pPr>
              <a:spcBef>
                <a:spcPct val="30000"/>
              </a:spcBef>
              <a:spcAft>
                <a:spcPts val="500"/>
              </a:spcAft>
              <a:buClr>
                <a:srgbClr val="C00000"/>
              </a:buClr>
            </a:pPr>
            <a:r>
              <a:rPr lang="de-DE" dirty="0">
                <a:latin typeface="+mj-lt"/>
              </a:rPr>
              <a:t>Studierende des Lehramtes für Primarstufe: </a:t>
            </a:r>
          </a:p>
          <a:p>
            <a:pPr marL="285750" indent="-285750">
              <a:spcBef>
                <a:spcPct val="30000"/>
              </a:spcBef>
              <a:spcAft>
                <a:spcPts val="500"/>
              </a:spcAft>
              <a:buClr>
                <a:srgbClr val="C00000"/>
              </a:buClr>
              <a:buFont typeface="Courier New" panose="02070309020205020404" pitchFamily="49" charset="0"/>
              <a:buChar char="o"/>
            </a:pPr>
            <a:r>
              <a:rPr lang="de-DE" dirty="0">
                <a:latin typeface="+mj-lt"/>
              </a:rPr>
              <a:t>signifikant höhere Bedeutung von (3) Zusammenarbeit – Beziehung – Entwicklung </a:t>
            </a:r>
            <a:r>
              <a:rPr lang="de-DE" sz="1400" dirty="0">
                <a:latin typeface="+mj-lt"/>
              </a:rPr>
              <a:t>(d = 0,416)</a:t>
            </a:r>
          </a:p>
        </p:txBody>
      </p:sp>
      <p:sp>
        <p:nvSpPr>
          <p:cNvPr id="17" name="Ellipse 16">
            <a:extLst>
              <a:ext uri="{FF2B5EF4-FFF2-40B4-BE49-F238E27FC236}">
                <a16:creationId xmlns:a16="http://schemas.microsoft.com/office/drawing/2014/main" id="{0E3C736C-6D43-435F-A7A7-45DEEFCD2E14}"/>
              </a:ext>
            </a:extLst>
          </p:cNvPr>
          <p:cNvSpPr/>
          <p:nvPr/>
        </p:nvSpPr>
        <p:spPr>
          <a:xfrm>
            <a:off x="9048750" y="2552700"/>
            <a:ext cx="847725" cy="561975"/>
          </a:xfrm>
          <a:custGeom>
            <a:avLst/>
            <a:gdLst>
              <a:gd name="connsiteX0" fmla="*/ 0 w 847725"/>
              <a:gd name="connsiteY0" fmla="*/ 280988 h 561975"/>
              <a:gd name="connsiteX1" fmla="*/ 423863 w 847725"/>
              <a:gd name="connsiteY1" fmla="*/ 0 h 561975"/>
              <a:gd name="connsiteX2" fmla="*/ 847726 w 847725"/>
              <a:gd name="connsiteY2" fmla="*/ 280988 h 561975"/>
              <a:gd name="connsiteX3" fmla="*/ 423863 w 847725"/>
              <a:gd name="connsiteY3" fmla="*/ 561976 h 561975"/>
              <a:gd name="connsiteX4" fmla="*/ 0 w 847725"/>
              <a:gd name="connsiteY4" fmla="*/ 280988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25" h="561975" extrusionOk="0">
                <a:moveTo>
                  <a:pt x="0" y="280988"/>
                </a:moveTo>
                <a:cubicBezTo>
                  <a:pt x="-30001" y="107297"/>
                  <a:pt x="160696" y="10912"/>
                  <a:pt x="423863" y="0"/>
                </a:cubicBezTo>
                <a:cubicBezTo>
                  <a:pt x="665568" y="1603"/>
                  <a:pt x="838538" y="126095"/>
                  <a:pt x="847726" y="280988"/>
                </a:cubicBezTo>
                <a:cubicBezTo>
                  <a:pt x="839250" y="444450"/>
                  <a:pt x="650400" y="603739"/>
                  <a:pt x="423863" y="561976"/>
                </a:cubicBezTo>
                <a:cubicBezTo>
                  <a:pt x="166730" y="549370"/>
                  <a:pt x="38306" y="454476"/>
                  <a:pt x="0" y="280988"/>
                </a:cubicBezTo>
                <a:close/>
              </a:path>
            </a:pathLst>
          </a:custGeom>
          <a:noFill/>
          <a:ln>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8" name="Ellipse 17">
            <a:extLst>
              <a:ext uri="{FF2B5EF4-FFF2-40B4-BE49-F238E27FC236}">
                <a16:creationId xmlns:a16="http://schemas.microsoft.com/office/drawing/2014/main" id="{2F9ECA76-8A2F-49B6-B4E4-156085EC4F6D}"/>
              </a:ext>
            </a:extLst>
          </p:cNvPr>
          <p:cNvSpPr/>
          <p:nvPr/>
        </p:nvSpPr>
        <p:spPr>
          <a:xfrm>
            <a:off x="10315575" y="3114675"/>
            <a:ext cx="847725" cy="561975"/>
          </a:xfrm>
          <a:custGeom>
            <a:avLst/>
            <a:gdLst>
              <a:gd name="connsiteX0" fmla="*/ 0 w 847725"/>
              <a:gd name="connsiteY0" fmla="*/ 280988 h 561975"/>
              <a:gd name="connsiteX1" fmla="*/ 423863 w 847725"/>
              <a:gd name="connsiteY1" fmla="*/ 0 h 561975"/>
              <a:gd name="connsiteX2" fmla="*/ 847726 w 847725"/>
              <a:gd name="connsiteY2" fmla="*/ 280988 h 561975"/>
              <a:gd name="connsiteX3" fmla="*/ 423863 w 847725"/>
              <a:gd name="connsiteY3" fmla="*/ 561976 h 561975"/>
              <a:gd name="connsiteX4" fmla="*/ 0 w 847725"/>
              <a:gd name="connsiteY4" fmla="*/ 280988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25" h="561975" extrusionOk="0">
                <a:moveTo>
                  <a:pt x="0" y="280988"/>
                </a:moveTo>
                <a:cubicBezTo>
                  <a:pt x="-30001" y="107297"/>
                  <a:pt x="160696" y="10912"/>
                  <a:pt x="423863" y="0"/>
                </a:cubicBezTo>
                <a:cubicBezTo>
                  <a:pt x="665568" y="1603"/>
                  <a:pt x="838538" y="126095"/>
                  <a:pt x="847726" y="280988"/>
                </a:cubicBezTo>
                <a:cubicBezTo>
                  <a:pt x="839250" y="444450"/>
                  <a:pt x="650400" y="603739"/>
                  <a:pt x="423863" y="561976"/>
                </a:cubicBezTo>
                <a:cubicBezTo>
                  <a:pt x="166730" y="549370"/>
                  <a:pt x="38306" y="454476"/>
                  <a:pt x="0" y="280988"/>
                </a:cubicBezTo>
                <a:close/>
              </a:path>
            </a:pathLst>
          </a:custGeom>
          <a:noFill/>
          <a:ln>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feld 6">
            <a:extLst>
              <a:ext uri="{FF2B5EF4-FFF2-40B4-BE49-F238E27FC236}">
                <a16:creationId xmlns:a16="http://schemas.microsoft.com/office/drawing/2014/main" id="{C1A166AA-757D-4467-B2F4-8B4F3AA5AC0A}"/>
              </a:ext>
            </a:extLst>
          </p:cNvPr>
          <p:cNvSpPr txBox="1"/>
          <p:nvPr/>
        </p:nvSpPr>
        <p:spPr>
          <a:xfrm rot="16200000">
            <a:off x="10493915" y="5089596"/>
            <a:ext cx="2457581" cy="276999"/>
          </a:xfrm>
          <a:prstGeom prst="rect">
            <a:avLst/>
          </a:prstGeom>
          <a:noFill/>
        </p:spPr>
        <p:txBody>
          <a:bodyPr wrap="square">
            <a:spAutoFit/>
          </a:bodyPr>
          <a:lstStyle/>
          <a:p>
            <a:pPr>
              <a:spcAft>
                <a:spcPts val="1000"/>
              </a:spcAft>
            </a:pPr>
            <a:r>
              <a:rPr lang="de-DE" sz="1200" dirty="0">
                <a:solidFill>
                  <a:srgbClr val="000000"/>
                </a:solidFill>
                <a:effectLst/>
                <a:latin typeface="+mj-lt"/>
                <a:ea typeface="MS Mincho" panose="02020609040205080304" pitchFamily="49" charset="-128"/>
                <a:cs typeface="Times New Roman" panose="02020603050405020304" pitchFamily="18" charset="0"/>
              </a:rPr>
              <a:t>Abb. 11</a:t>
            </a:r>
            <a:r>
              <a:rPr lang="de-DE" sz="1200" dirty="0">
                <a:solidFill>
                  <a:srgbClr val="000000"/>
                </a:solidFill>
                <a:latin typeface="+mj-lt"/>
                <a:ea typeface="MS Mincho" panose="02020609040205080304" pitchFamily="49" charset="-128"/>
                <a:cs typeface="Times New Roman" panose="02020603050405020304" pitchFamily="18" charset="0"/>
              </a:rPr>
              <a:t>: Primar vs. Sekundar</a:t>
            </a:r>
          </a:p>
        </p:txBody>
      </p:sp>
      <p:pic>
        <p:nvPicPr>
          <p:cNvPr id="4" name="Audio 3">
            <a:hlinkClick r:id="" action="ppaction://media"/>
            <a:extLst>
              <a:ext uri="{FF2B5EF4-FFF2-40B4-BE49-F238E27FC236}">
                <a16:creationId xmlns:a16="http://schemas.microsoft.com/office/drawing/2014/main" id="{3E724044-97F8-4B48-BD4E-913997DA64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99490296"/>
      </p:ext>
    </p:extLst>
  </p:cSld>
  <p:clrMapOvr>
    <a:masterClrMapping/>
  </p:clrMapOvr>
  <mc:AlternateContent xmlns:mc="http://schemas.openxmlformats.org/markup-compatibility/2006" xmlns:p14="http://schemas.microsoft.com/office/powerpoint/2010/main">
    <mc:Choice Requires="p14">
      <p:transition spd="slow" p14:dur="2000" advTm="16988">
        <p14:prism/>
      </p:transition>
    </mc:Choice>
    <mc:Fallback xmlns="">
      <p:transition spd="slow" advTm="169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B232D9-D06D-4A5D-939B-47005E11C172}"/>
              </a:ext>
            </a:extLst>
          </p:cNvPr>
          <p:cNvSpPr>
            <a:spLocks noGrp="1"/>
          </p:cNvSpPr>
          <p:nvPr>
            <p:ph type="title"/>
          </p:nvPr>
        </p:nvSpPr>
        <p:spPr>
          <a:xfrm>
            <a:off x="609600" y="1"/>
            <a:ext cx="10744200" cy="1228436"/>
          </a:xfrm>
        </p:spPr>
        <p:txBody>
          <a:bodyPr vert="horz" lIns="91440" tIns="45720" rIns="91440" bIns="45720" rtlCol="0" anchor="b">
            <a:normAutofit/>
          </a:bodyPr>
          <a:lstStyle/>
          <a:p>
            <a:r>
              <a:rPr lang="de-DE" sz="3200" kern="1200" dirty="0">
                <a:latin typeface="+mj-lt"/>
                <a:ea typeface="+mj-ea"/>
                <a:cs typeface="+mj-cs"/>
              </a:rPr>
              <a:t>(4b) Studierende nach Studiensemester </a:t>
            </a:r>
            <a:r>
              <a:rPr lang="de-DE" sz="1600" kern="1200" dirty="0">
                <a:latin typeface="+mj-lt"/>
                <a:ea typeface="+mj-ea"/>
                <a:cs typeface="+mj-cs"/>
              </a:rPr>
              <a:t>(N = 952)</a:t>
            </a:r>
          </a:p>
        </p:txBody>
      </p:sp>
      <p:sp>
        <p:nvSpPr>
          <p:cNvPr id="2" name="Textfeld 1"/>
          <p:cNvSpPr txBox="1"/>
          <p:nvPr/>
        </p:nvSpPr>
        <p:spPr>
          <a:xfrm>
            <a:off x="609600" y="1651516"/>
            <a:ext cx="4400938" cy="4805369"/>
          </a:xfrm>
          <a:prstGeom prst="rect">
            <a:avLst/>
          </a:prstGeom>
        </p:spPr>
        <p:txBody>
          <a:bodyPr vert="horz" lIns="91440" tIns="45720" rIns="91440" bIns="45720" rtlCol="0">
            <a:noAutofit/>
          </a:bodyPr>
          <a:lstStyle/>
          <a:p>
            <a:pPr>
              <a:spcBef>
                <a:spcPct val="30000"/>
              </a:spcBef>
              <a:spcAft>
                <a:spcPts val="500"/>
              </a:spcAft>
              <a:buClr>
                <a:schemeClr val="accent1"/>
              </a:buClr>
            </a:pPr>
            <a:r>
              <a:rPr lang="de-DE" i="1" dirty="0">
                <a:latin typeface="+mj-lt"/>
              </a:rPr>
              <a:t>Welche Unterschiede lassen sich zwischen Studienanfängerinnen bzw. Studienanfängern und höhersemestrigen Studierenden finden?</a:t>
            </a:r>
          </a:p>
          <a:p>
            <a:pPr>
              <a:spcBef>
                <a:spcPct val="30000"/>
              </a:spcBef>
              <a:spcAft>
                <a:spcPts val="500"/>
              </a:spcAft>
              <a:buClr>
                <a:schemeClr val="accent1"/>
              </a:buClr>
            </a:pPr>
            <a:endParaRPr lang="de-DE" i="1" dirty="0">
              <a:latin typeface="+mj-lt"/>
            </a:endParaRPr>
          </a:p>
          <a:p>
            <a:pPr>
              <a:spcBef>
                <a:spcPct val="30000"/>
              </a:spcBef>
              <a:spcAft>
                <a:spcPts val="500"/>
              </a:spcAft>
              <a:buClr>
                <a:srgbClr val="C00000"/>
              </a:buClr>
            </a:pPr>
            <a:r>
              <a:rPr lang="de-DE" dirty="0">
                <a:latin typeface="+mj-lt"/>
              </a:rPr>
              <a:t>höhersemestrige Studierende: </a:t>
            </a:r>
          </a:p>
          <a:p>
            <a:pPr marL="285750" indent="-285750">
              <a:spcBef>
                <a:spcPct val="30000"/>
              </a:spcBef>
              <a:spcAft>
                <a:spcPts val="500"/>
              </a:spcAft>
              <a:buClr>
                <a:srgbClr val="C00000"/>
              </a:buClr>
              <a:buFont typeface="Courier New" panose="02070309020205020404" pitchFamily="49" charset="0"/>
              <a:buChar char="o"/>
            </a:pPr>
            <a:r>
              <a:rPr lang="de-DE" dirty="0">
                <a:latin typeface="+mj-lt"/>
              </a:rPr>
              <a:t>signifikant höhere Bedeutung von (3) Zusammenarbeit – Beziehung – Entwicklung </a:t>
            </a:r>
            <a:r>
              <a:rPr lang="de-DE" sz="1400" dirty="0">
                <a:latin typeface="+mj-lt"/>
              </a:rPr>
              <a:t>(d = 0,265)</a:t>
            </a:r>
          </a:p>
          <a:p>
            <a:pPr marL="285750" indent="-285750">
              <a:spcBef>
                <a:spcPct val="30000"/>
              </a:spcBef>
              <a:spcAft>
                <a:spcPts val="500"/>
              </a:spcAft>
              <a:buClr>
                <a:srgbClr val="C00000"/>
              </a:buClr>
              <a:buFont typeface="Courier New" panose="02070309020205020404" pitchFamily="49" charset="0"/>
              <a:buChar char="o"/>
            </a:pPr>
            <a:r>
              <a:rPr lang="de-DE" dirty="0">
                <a:latin typeface="+mj-lt"/>
              </a:rPr>
              <a:t>signifikant höhere didaktische Fähigkeiten zum Umgang mit Heterogenität </a:t>
            </a:r>
            <a:r>
              <a:rPr lang="de-DE" sz="1400" dirty="0">
                <a:latin typeface="+mj-lt"/>
              </a:rPr>
              <a:t>(d = 0,770)</a:t>
            </a:r>
          </a:p>
          <a:p>
            <a:pPr marL="285750" indent="-285750">
              <a:spcBef>
                <a:spcPct val="30000"/>
              </a:spcBef>
              <a:spcAft>
                <a:spcPts val="500"/>
              </a:spcAft>
              <a:buClr>
                <a:srgbClr val="C00000"/>
              </a:buClr>
              <a:buFont typeface="Courier New" panose="02070309020205020404" pitchFamily="49" charset="0"/>
              <a:buChar char="o"/>
            </a:pPr>
            <a:r>
              <a:rPr lang="de-DE" dirty="0">
                <a:latin typeface="+mj-lt"/>
              </a:rPr>
              <a:t>signifikant höhere Einschätzung von (7) Kommunikation/Klassenführung </a:t>
            </a:r>
            <a:r>
              <a:rPr lang="de-DE" sz="1400" dirty="0">
                <a:latin typeface="+mj-lt"/>
              </a:rPr>
              <a:t>(d = 0,326)</a:t>
            </a:r>
          </a:p>
        </p:txBody>
      </p:sp>
      <p:graphicFrame>
        <p:nvGraphicFramePr>
          <p:cNvPr id="8" name="Diagramm 7">
            <a:extLst>
              <a:ext uri="{FF2B5EF4-FFF2-40B4-BE49-F238E27FC236}">
                <a16:creationId xmlns:a16="http://schemas.microsoft.com/office/drawing/2014/main" id="{EDFA0283-DC7B-4CE3-97CE-9F660ABA8456}"/>
              </a:ext>
            </a:extLst>
          </p:cNvPr>
          <p:cNvGraphicFramePr>
            <a:graphicFrameLocks/>
          </p:cNvGraphicFramePr>
          <p:nvPr/>
        </p:nvGraphicFramePr>
        <p:xfrm>
          <a:off x="5143500" y="1720964"/>
          <a:ext cx="6302857" cy="4735921"/>
        </p:xfrm>
        <a:graphic>
          <a:graphicData uri="http://schemas.openxmlformats.org/drawingml/2006/chart">
            <c:chart xmlns:c="http://schemas.openxmlformats.org/drawingml/2006/chart" xmlns:r="http://schemas.openxmlformats.org/officeDocument/2006/relationships" r:id="rId4"/>
          </a:graphicData>
        </a:graphic>
      </p:graphicFrame>
      <p:sp>
        <p:nvSpPr>
          <p:cNvPr id="17" name="Ellipse 16">
            <a:extLst>
              <a:ext uri="{FF2B5EF4-FFF2-40B4-BE49-F238E27FC236}">
                <a16:creationId xmlns:a16="http://schemas.microsoft.com/office/drawing/2014/main" id="{0E3C736C-6D43-435F-A7A7-45DEEFCD2E14}"/>
              </a:ext>
            </a:extLst>
          </p:cNvPr>
          <p:cNvSpPr/>
          <p:nvPr/>
        </p:nvSpPr>
        <p:spPr>
          <a:xfrm>
            <a:off x="9505950" y="4828103"/>
            <a:ext cx="1171963" cy="561975"/>
          </a:xfrm>
          <a:custGeom>
            <a:avLst/>
            <a:gdLst>
              <a:gd name="connsiteX0" fmla="*/ 0 w 1171963"/>
              <a:gd name="connsiteY0" fmla="*/ 280988 h 561975"/>
              <a:gd name="connsiteX1" fmla="*/ 585982 w 1171963"/>
              <a:gd name="connsiteY1" fmla="*/ 0 h 561975"/>
              <a:gd name="connsiteX2" fmla="*/ 1171964 w 1171963"/>
              <a:gd name="connsiteY2" fmla="*/ 280988 h 561975"/>
              <a:gd name="connsiteX3" fmla="*/ 585982 w 1171963"/>
              <a:gd name="connsiteY3" fmla="*/ 561976 h 561975"/>
              <a:gd name="connsiteX4" fmla="*/ 0 w 1171963"/>
              <a:gd name="connsiteY4" fmla="*/ 280988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3" h="561975" extrusionOk="0">
                <a:moveTo>
                  <a:pt x="0" y="280988"/>
                </a:moveTo>
                <a:cubicBezTo>
                  <a:pt x="-30280" y="107126"/>
                  <a:pt x="205128" y="21478"/>
                  <a:pt x="585982" y="0"/>
                </a:cubicBezTo>
                <a:cubicBezTo>
                  <a:pt x="917223" y="1603"/>
                  <a:pt x="1162776" y="126095"/>
                  <a:pt x="1171964" y="280988"/>
                </a:cubicBezTo>
                <a:cubicBezTo>
                  <a:pt x="1163743" y="444201"/>
                  <a:pt x="903574" y="595343"/>
                  <a:pt x="585982" y="561976"/>
                </a:cubicBezTo>
                <a:cubicBezTo>
                  <a:pt x="239313" y="549370"/>
                  <a:pt x="38306" y="454476"/>
                  <a:pt x="0" y="280988"/>
                </a:cubicBezTo>
                <a:close/>
              </a:path>
            </a:pathLst>
          </a:custGeom>
          <a:noFill/>
          <a:ln>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8" name="Ellipse 17">
            <a:extLst>
              <a:ext uri="{FF2B5EF4-FFF2-40B4-BE49-F238E27FC236}">
                <a16:creationId xmlns:a16="http://schemas.microsoft.com/office/drawing/2014/main" id="{2F9ECA76-8A2F-49B6-B4E4-156085EC4F6D}"/>
              </a:ext>
            </a:extLst>
          </p:cNvPr>
          <p:cNvSpPr/>
          <p:nvPr/>
        </p:nvSpPr>
        <p:spPr>
          <a:xfrm>
            <a:off x="10248901" y="5418653"/>
            <a:ext cx="895350" cy="561975"/>
          </a:xfrm>
          <a:custGeom>
            <a:avLst/>
            <a:gdLst>
              <a:gd name="connsiteX0" fmla="*/ 0 w 895350"/>
              <a:gd name="connsiteY0" fmla="*/ 280988 h 561975"/>
              <a:gd name="connsiteX1" fmla="*/ 447675 w 895350"/>
              <a:gd name="connsiteY1" fmla="*/ 0 h 561975"/>
              <a:gd name="connsiteX2" fmla="*/ 895350 w 895350"/>
              <a:gd name="connsiteY2" fmla="*/ 280988 h 561975"/>
              <a:gd name="connsiteX3" fmla="*/ 447675 w 895350"/>
              <a:gd name="connsiteY3" fmla="*/ 561976 h 561975"/>
              <a:gd name="connsiteX4" fmla="*/ 0 w 895350"/>
              <a:gd name="connsiteY4" fmla="*/ 280988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561975" extrusionOk="0">
                <a:moveTo>
                  <a:pt x="0" y="280988"/>
                </a:moveTo>
                <a:cubicBezTo>
                  <a:pt x="-55148" y="91786"/>
                  <a:pt x="193389" y="2643"/>
                  <a:pt x="447675" y="0"/>
                </a:cubicBezTo>
                <a:cubicBezTo>
                  <a:pt x="702531" y="1603"/>
                  <a:pt x="886162" y="126095"/>
                  <a:pt x="895350" y="280988"/>
                </a:cubicBezTo>
                <a:cubicBezTo>
                  <a:pt x="861440" y="469288"/>
                  <a:pt x="690886" y="584266"/>
                  <a:pt x="447675" y="561976"/>
                </a:cubicBezTo>
                <a:cubicBezTo>
                  <a:pt x="177391" y="549370"/>
                  <a:pt x="38306" y="454476"/>
                  <a:pt x="0" y="280988"/>
                </a:cubicBezTo>
                <a:close/>
              </a:path>
            </a:pathLst>
          </a:custGeom>
          <a:noFill/>
          <a:ln>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9" name="Ellipse 8">
            <a:extLst>
              <a:ext uri="{FF2B5EF4-FFF2-40B4-BE49-F238E27FC236}">
                <a16:creationId xmlns:a16="http://schemas.microsoft.com/office/drawing/2014/main" id="{693DEAE7-18C7-43E3-9800-68BD8148F48C}"/>
              </a:ext>
            </a:extLst>
          </p:cNvPr>
          <p:cNvSpPr/>
          <p:nvPr/>
        </p:nvSpPr>
        <p:spPr>
          <a:xfrm>
            <a:off x="10391775" y="3148012"/>
            <a:ext cx="799714" cy="481013"/>
          </a:xfrm>
          <a:custGeom>
            <a:avLst/>
            <a:gdLst>
              <a:gd name="connsiteX0" fmla="*/ 0 w 799714"/>
              <a:gd name="connsiteY0" fmla="*/ 240507 h 481013"/>
              <a:gd name="connsiteX1" fmla="*/ 399857 w 799714"/>
              <a:gd name="connsiteY1" fmla="*/ 0 h 481013"/>
              <a:gd name="connsiteX2" fmla="*/ 799714 w 799714"/>
              <a:gd name="connsiteY2" fmla="*/ 240507 h 481013"/>
              <a:gd name="connsiteX3" fmla="*/ 399857 w 799714"/>
              <a:gd name="connsiteY3" fmla="*/ 481014 h 481013"/>
              <a:gd name="connsiteX4" fmla="*/ 0 w 799714"/>
              <a:gd name="connsiteY4" fmla="*/ 240507 h 48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714" h="481013" extrusionOk="0">
                <a:moveTo>
                  <a:pt x="0" y="240507"/>
                </a:moveTo>
                <a:cubicBezTo>
                  <a:pt x="-34036" y="86685"/>
                  <a:pt x="163996" y="5640"/>
                  <a:pt x="399857" y="0"/>
                </a:cubicBezTo>
                <a:cubicBezTo>
                  <a:pt x="626378" y="1197"/>
                  <a:pt x="763530" y="108830"/>
                  <a:pt x="799714" y="240507"/>
                </a:cubicBezTo>
                <a:cubicBezTo>
                  <a:pt x="755608" y="416407"/>
                  <a:pt x="613741" y="519433"/>
                  <a:pt x="399857" y="481014"/>
                </a:cubicBezTo>
                <a:cubicBezTo>
                  <a:pt x="160865" y="471080"/>
                  <a:pt x="11797" y="378972"/>
                  <a:pt x="0" y="240507"/>
                </a:cubicBezTo>
                <a:close/>
              </a:path>
            </a:pathLst>
          </a:custGeom>
          <a:noFill/>
          <a:ln>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1" name="Textfeld 10">
            <a:extLst>
              <a:ext uri="{FF2B5EF4-FFF2-40B4-BE49-F238E27FC236}">
                <a16:creationId xmlns:a16="http://schemas.microsoft.com/office/drawing/2014/main" id="{8DEDD658-A4D2-4A28-86A8-C047E4A2DCA4}"/>
              </a:ext>
            </a:extLst>
          </p:cNvPr>
          <p:cNvSpPr txBox="1"/>
          <p:nvPr/>
        </p:nvSpPr>
        <p:spPr>
          <a:xfrm rot="16200000">
            <a:off x="10522489" y="5089595"/>
            <a:ext cx="2457581" cy="276999"/>
          </a:xfrm>
          <a:prstGeom prst="rect">
            <a:avLst/>
          </a:prstGeom>
          <a:noFill/>
        </p:spPr>
        <p:txBody>
          <a:bodyPr wrap="square">
            <a:spAutoFit/>
          </a:bodyPr>
          <a:lstStyle/>
          <a:p>
            <a:pPr>
              <a:spcAft>
                <a:spcPts val="1000"/>
              </a:spcAft>
            </a:pPr>
            <a:r>
              <a:rPr lang="de-DE" sz="1200" dirty="0">
                <a:solidFill>
                  <a:srgbClr val="000000"/>
                </a:solidFill>
                <a:effectLst/>
                <a:latin typeface="+mj-lt"/>
                <a:ea typeface="MS Mincho" panose="02020609040205080304" pitchFamily="49" charset="-128"/>
                <a:cs typeface="Times New Roman" panose="02020603050405020304" pitchFamily="18" charset="0"/>
              </a:rPr>
              <a:t>Abb. 12</a:t>
            </a:r>
            <a:r>
              <a:rPr lang="de-DE" sz="1200" dirty="0">
                <a:solidFill>
                  <a:srgbClr val="000000"/>
                </a:solidFill>
                <a:latin typeface="+mj-lt"/>
                <a:ea typeface="MS Mincho" panose="02020609040205080304" pitchFamily="49" charset="-128"/>
                <a:cs typeface="Times New Roman" panose="02020603050405020304" pitchFamily="18" charset="0"/>
              </a:rPr>
              <a:t>: MW nach Semester</a:t>
            </a:r>
          </a:p>
        </p:txBody>
      </p:sp>
      <p:pic>
        <p:nvPicPr>
          <p:cNvPr id="5" name="Audio 4">
            <a:hlinkClick r:id="" action="ppaction://media"/>
            <a:extLst>
              <a:ext uri="{FF2B5EF4-FFF2-40B4-BE49-F238E27FC236}">
                <a16:creationId xmlns:a16="http://schemas.microsoft.com/office/drawing/2014/main" id="{A04B4EF6-330B-440C-AFF6-4DC7B1675C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959337055"/>
      </p:ext>
    </p:extLst>
  </p:cSld>
  <p:clrMapOvr>
    <a:masterClrMapping/>
  </p:clrMapOvr>
  <mc:AlternateContent xmlns:mc="http://schemas.openxmlformats.org/markup-compatibility/2006" xmlns:p14="http://schemas.microsoft.com/office/powerpoint/2010/main">
    <mc:Choice Requires="p14">
      <p:transition spd="slow" p14:dur="2000" advTm="27097">
        <p14:prism/>
      </p:transition>
    </mc:Choice>
    <mc:Fallback xmlns="">
      <p:transition spd="slow" advTm="270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B601079D-9AAA-487A-BF28-A321E170B546}"/>
              </a:ext>
            </a:extLst>
          </p:cNvPr>
          <p:cNvGraphicFramePr/>
          <p:nvPr/>
        </p:nvGraphicFramePr>
        <p:xfrm>
          <a:off x="4236321" y="1651516"/>
          <a:ext cx="6343261" cy="4805368"/>
        </p:xfrm>
        <a:graphic>
          <a:graphicData uri="http://schemas.openxmlformats.org/drawingml/2006/chart">
            <c:chart xmlns:c="http://schemas.openxmlformats.org/drawingml/2006/chart" xmlns:r="http://schemas.openxmlformats.org/officeDocument/2006/relationships" r:id="rId4"/>
          </a:graphicData>
        </a:graphic>
      </p:graphicFrame>
      <p:sp>
        <p:nvSpPr>
          <p:cNvPr id="3" name="Titel 2">
            <a:extLst>
              <a:ext uri="{FF2B5EF4-FFF2-40B4-BE49-F238E27FC236}">
                <a16:creationId xmlns:a16="http://schemas.microsoft.com/office/drawing/2014/main" id="{0CB232D9-D06D-4A5D-939B-47005E11C172}"/>
              </a:ext>
            </a:extLst>
          </p:cNvPr>
          <p:cNvSpPr>
            <a:spLocks noGrp="1"/>
          </p:cNvSpPr>
          <p:nvPr>
            <p:ph type="title"/>
          </p:nvPr>
        </p:nvSpPr>
        <p:spPr>
          <a:xfrm>
            <a:off x="609600" y="1"/>
            <a:ext cx="10744200" cy="1228436"/>
          </a:xfrm>
        </p:spPr>
        <p:txBody>
          <a:bodyPr vert="horz" lIns="91440" tIns="45720" rIns="91440" bIns="45720" rtlCol="0" anchor="b">
            <a:normAutofit/>
          </a:bodyPr>
          <a:lstStyle/>
          <a:p>
            <a:r>
              <a:rPr lang="de-DE" sz="3200" kern="1200" dirty="0">
                <a:latin typeface="+mj-lt"/>
                <a:ea typeface="+mj-ea"/>
                <a:cs typeface="+mj-cs"/>
              </a:rPr>
              <a:t>(4c) Studierende nach Studienschwerpunkt </a:t>
            </a:r>
            <a:r>
              <a:rPr lang="de-DE" sz="1600" kern="1200" dirty="0">
                <a:latin typeface="+mj-lt"/>
                <a:ea typeface="+mj-ea"/>
                <a:cs typeface="+mj-cs"/>
              </a:rPr>
              <a:t>(N = 862)</a:t>
            </a:r>
          </a:p>
        </p:txBody>
      </p:sp>
      <p:sp>
        <p:nvSpPr>
          <p:cNvPr id="2" name="Textfeld 1"/>
          <p:cNvSpPr txBox="1"/>
          <p:nvPr/>
        </p:nvSpPr>
        <p:spPr>
          <a:xfrm>
            <a:off x="609600" y="1651516"/>
            <a:ext cx="3790950" cy="4805369"/>
          </a:xfrm>
          <a:prstGeom prst="rect">
            <a:avLst/>
          </a:prstGeom>
        </p:spPr>
        <p:txBody>
          <a:bodyPr vert="horz" lIns="91440" tIns="45720" rIns="91440" bIns="45720" rtlCol="0">
            <a:noAutofit/>
          </a:bodyPr>
          <a:lstStyle/>
          <a:p>
            <a:pPr>
              <a:spcBef>
                <a:spcPct val="30000"/>
              </a:spcBef>
              <a:spcAft>
                <a:spcPts val="500"/>
              </a:spcAft>
              <a:buClr>
                <a:schemeClr val="accent1"/>
              </a:buClr>
            </a:pPr>
            <a:r>
              <a:rPr lang="de-DE" i="1" dirty="0">
                <a:latin typeface="+mj-lt"/>
              </a:rPr>
              <a:t>Welche Unterschiede lassen sich zwischen Lehramtsstudierenden ohne bzw. mit Schwerpunkt Inklusive Pädagogik finden?</a:t>
            </a:r>
          </a:p>
          <a:p>
            <a:pPr>
              <a:spcBef>
                <a:spcPct val="30000"/>
              </a:spcBef>
              <a:spcAft>
                <a:spcPts val="500"/>
              </a:spcAft>
              <a:buClr>
                <a:srgbClr val="C00000"/>
              </a:buClr>
            </a:pPr>
            <a:endParaRPr lang="de-DE" dirty="0">
              <a:latin typeface="+mj-lt"/>
            </a:endParaRPr>
          </a:p>
          <a:p>
            <a:pPr>
              <a:spcBef>
                <a:spcPct val="30000"/>
              </a:spcBef>
              <a:spcAft>
                <a:spcPts val="500"/>
              </a:spcAft>
              <a:buClr>
                <a:srgbClr val="C00000"/>
              </a:buClr>
            </a:pPr>
            <a:r>
              <a:rPr lang="de-DE" dirty="0">
                <a:latin typeface="+mj-lt"/>
              </a:rPr>
              <a:t>Studierende mit Schwerpunkt Inklusion: </a:t>
            </a:r>
          </a:p>
          <a:p>
            <a:pPr marL="285750" indent="-285750">
              <a:spcBef>
                <a:spcPct val="30000"/>
              </a:spcBef>
              <a:spcAft>
                <a:spcPts val="500"/>
              </a:spcAft>
              <a:buClr>
                <a:srgbClr val="C00000"/>
              </a:buClr>
              <a:buFont typeface="Courier New" panose="02070309020205020404" pitchFamily="49" charset="0"/>
              <a:buChar char="o"/>
            </a:pPr>
            <a:r>
              <a:rPr lang="de-DE" dirty="0">
                <a:latin typeface="+mj-lt"/>
              </a:rPr>
              <a:t>in allen beobachteten Aspekten signifikant höher inklusiv kompetent</a:t>
            </a:r>
          </a:p>
        </p:txBody>
      </p:sp>
      <p:sp>
        <p:nvSpPr>
          <p:cNvPr id="11" name="Textfeld 10">
            <a:extLst>
              <a:ext uri="{FF2B5EF4-FFF2-40B4-BE49-F238E27FC236}">
                <a16:creationId xmlns:a16="http://schemas.microsoft.com/office/drawing/2014/main" id="{F59982A1-6AAA-494F-B6B9-4C517CD1D684}"/>
              </a:ext>
            </a:extLst>
          </p:cNvPr>
          <p:cNvSpPr txBox="1"/>
          <p:nvPr/>
        </p:nvSpPr>
        <p:spPr>
          <a:xfrm>
            <a:off x="10668123" y="1718950"/>
            <a:ext cx="838210" cy="4485843"/>
          </a:xfrm>
          <a:prstGeom prst="rect">
            <a:avLst/>
          </a:prstGeom>
          <a:noFill/>
          <a:ln>
            <a:solidFill>
              <a:schemeClr val="tx1"/>
            </a:solidFill>
          </a:ln>
        </p:spPr>
        <p:txBody>
          <a:bodyPr wrap="square" rtlCol="0">
            <a:spAutoFit/>
          </a:bodyPr>
          <a:lstStyle/>
          <a:p>
            <a:pPr algn="ctr">
              <a:spcAft>
                <a:spcPts val="900"/>
              </a:spcAft>
            </a:pPr>
            <a:r>
              <a:rPr lang="de-DE" sz="1200" u="sng" dirty="0">
                <a:highlight>
                  <a:srgbClr val="FFFFFF"/>
                </a:highlight>
                <a:latin typeface="+mj-lt"/>
              </a:rPr>
              <a:t>Effekt</a:t>
            </a:r>
          </a:p>
          <a:p>
            <a:pPr algn="ctr">
              <a:spcAft>
                <a:spcPts val="900"/>
              </a:spcAft>
            </a:pPr>
            <a:r>
              <a:rPr lang="de-DE" sz="1200" dirty="0">
                <a:highlight>
                  <a:srgbClr val="FFFFFF"/>
                </a:highlight>
                <a:latin typeface="+mj-lt"/>
              </a:rPr>
              <a:t>d = 0,376</a:t>
            </a:r>
          </a:p>
          <a:p>
            <a:pPr algn="ctr">
              <a:spcAft>
                <a:spcPts val="900"/>
              </a:spcAft>
            </a:pPr>
            <a:endParaRPr lang="de-DE" sz="1200" dirty="0">
              <a:highlight>
                <a:srgbClr val="FFFFFF"/>
              </a:highlight>
              <a:latin typeface="+mj-lt"/>
            </a:endParaRPr>
          </a:p>
          <a:p>
            <a:pPr algn="ctr">
              <a:spcAft>
                <a:spcPts val="900"/>
              </a:spcAft>
            </a:pPr>
            <a:r>
              <a:rPr lang="de-DE" sz="1200" dirty="0">
                <a:highlight>
                  <a:srgbClr val="FFFFFF"/>
                </a:highlight>
                <a:latin typeface="+mj-lt"/>
              </a:rPr>
              <a:t>d = 0,524</a:t>
            </a:r>
          </a:p>
          <a:p>
            <a:pPr algn="ctr">
              <a:spcAft>
                <a:spcPts val="900"/>
              </a:spcAft>
            </a:pPr>
            <a:endParaRPr lang="de-DE" sz="1200" dirty="0">
              <a:highlight>
                <a:srgbClr val="FFFFFF"/>
              </a:highlight>
              <a:latin typeface="+mj-lt"/>
            </a:endParaRPr>
          </a:p>
          <a:p>
            <a:pPr algn="ctr">
              <a:spcAft>
                <a:spcPts val="900"/>
              </a:spcAft>
            </a:pPr>
            <a:r>
              <a:rPr lang="de-DE" sz="1200" dirty="0">
                <a:highlight>
                  <a:srgbClr val="FFFFFF"/>
                </a:highlight>
                <a:latin typeface="+mj-lt"/>
              </a:rPr>
              <a:t>d = 0,494</a:t>
            </a:r>
          </a:p>
          <a:p>
            <a:pPr algn="ctr">
              <a:spcAft>
                <a:spcPts val="900"/>
              </a:spcAft>
            </a:pPr>
            <a:endParaRPr lang="de-DE" sz="1200" dirty="0">
              <a:highlight>
                <a:srgbClr val="FFFFFF"/>
              </a:highlight>
              <a:latin typeface="+mj-lt"/>
            </a:endParaRPr>
          </a:p>
          <a:p>
            <a:pPr algn="ctr">
              <a:spcAft>
                <a:spcPts val="900"/>
              </a:spcAft>
            </a:pPr>
            <a:r>
              <a:rPr lang="de-DE" sz="1200" dirty="0">
                <a:highlight>
                  <a:srgbClr val="FFFFFF"/>
                </a:highlight>
                <a:latin typeface="+mj-lt"/>
              </a:rPr>
              <a:t>d = 1,227</a:t>
            </a:r>
          </a:p>
          <a:p>
            <a:pPr algn="ctr">
              <a:spcAft>
                <a:spcPts val="900"/>
              </a:spcAft>
            </a:pPr>
            <a:endParaRPr lang="de-DE" sz="1200" dirty="0">
              <a:highlight>
                <a:srgbClr val="FFFFFF"/>
              </a:highlight>
              <a:latin typeface="+mj-lt"/>
            </a:endParaRPr>
          </a:p>
          <a:p>
            <a:pPr algn="ctr">
              <a:spcAft>
                <a:spcPts val="900"/>
              </a:spcAft>
            </a:pPr>
            <a:r>
              <a:rPr lang="de-DE" sz="1200" dirty="0">
                <a:highlight>
                  <a:srgbClr val="FFFFFF"/>
                </a:highlight>
                <a:latin typeface="+mj-lt"/>
              </a:rPr>
              <a:t>d = 1,475</a:t>
            </a:r>
          </a:p>
          <a:p>
            <a:pPr algn="ctr">
              <a:spcAft>
                <a:spcPts val="900"/>
              </a:spcAft>
            </a:pPr>
            <a:endParaRPr lang="de-DE" sz="1200" dirty="0">
              <a:highlight>
                <a:srgbClr val="FFFFFF"/>
              </a:highlight>
              <a:latin typeface="+mj-lt"/>
            </a:endParaRPr>
          </a:p>
          <a:p>
            <a:pPr algn="ctr">
              <a:spcAft>
                <a:spcPts val="900"/>
              </a:spcAft>
            </a:pPr>
            <a:r>
              <a:rPr lang="de-DE" sz="1200" dirty="0">
                <a:highlight>
                  <a:srgbClr val="FFFFFF"/>
                </a:highlight>
                <a:latin typeface="+mj-lt"/>
              </a:rPr>
              <a:t>d = 0,602</a:t>
            </a:r>
          </a:p>
          <a:p>
            <a:pPr algn="ctr">
              <a:spcAft>
                <a:spcPts val="900"/>
              </a:spcAft>
            </a:pPr>
            <a:endParaRPr lang="de-DE" sz="1200" dirty="0">
              <a:highlight>
                <a:srgbClr val="FFFFFF"/>
              </a:highlight>
              <a:latin typeface="+mj-lt"/>
            </a:endParaRPr>
          </a:p>
          <a:p>
            <a:pPr algn="ctr"/>
            <a:r>
              <a:rPr lang="de-DE" sz="1200" dirty="0">
                <a:highlight>
                  <a:srgbClr val="FFFFFF"/>
                </a:highlight>
                <a:latin typeface="+mj-lt"/>
              </a:rPr>
              <a:t>d = 0,453</a:t>
            </a:r>
            <a:endParaRPr lang="de-DE" sz="800" dirty="0">
              <a:highlight>
                <a:srgbClr val="FFFFFF"/>
              </a:highlight>
              <a:latin typeface="+mj-lt"/>
            </a:endParaRPr>
          </a:p>
          <a:p>
            <a:pPr algn="ctr"/>
            <a:endParaRPr lang="de-DE" sz="800" dirty="0">
              <a:highlight>
                <a:srgbClr val="FFFFFF"/>
              </a:highlight>
              <a:latin typeface="+mj-lt"/>
            </a:endParaRPr>
          </a:p>
          <a:p>
            <a:pPr algn="ctr"/>
            <a:endParaRPr lang="de-DE" sz="1200" dirty="0">
              <a:highlight>
                <a:srgbClr val="FFFFFF"/>
              </a:highlight>
              <a:latin typeface="+mj-lt"/>
            </a:endParaRPr>
          </a:p>
        </p:txBody>
      </p:sp>
      <p:sp>
        <p:nvSpPr>
          <p:cNvPr id="6" name="Textfeld 5">
            <a:extLst>
              <a:ext uri="{FF2B5EF4-FFF2-40B4-BE49-F238E27FC236}">
                <a16:creationId xmlns:a16="http://schemas.microsoft.com/office/drawing/2014/main" id="{933F363B-CBA4-40DA-8CEF-72472EA2014C}"/>
              </a:ext>
            </a:extLst>
          </p:cNvPr>
          <p:cNvSpPr txBox="1"/>
          <p:nvPr/>
        </p:nvSpPr>
        <p:spPr>
          <a:xfrm rot="16200000">
            <a:off x="10538366" y="5089595"/>
            <a:ext cx="2457580" cy="276999"/>
          </a:xfrm>
          <a:prstGeom prst="rect">
            <a:avLst/>
          </a:prstGeom>
          <a:noFill/>
        </p:spPr>
        <p:txBody>
          <a:bodyPr wrap="square">
            <a:spAutoFit/>
          </a:bodyPr>
          <a:lstStyle/>
          <a:p>
            <a:pPr>
              <a:spcAft>
                <a:spcPts val="1000"/>
              </a:spcAft>
            </a:pPr>
            <a:r>
              <a:rPr lang="de-DE" sz="1200" dirty="0">
                <a:solidFill>
                  <a:srgbClr val="000000"/>
                </a:solidFill>
                <a:effectLst/>
                <a:latin typeface="+mj-lt"/>
                <a:ea typeface="MS Mincho" panose="02020609040205080304" pitchFamily="49" charset="-128"/>
                <a:cs typeface="Times New Roman" panose="02020603050405020304" pitchFamily="18" charset="0"/>
              </a:rPr>
              <a:t>Abb. 13</a:t>
            </a:r>
            <a:r>
              <a:rPr lang="de-DE" sz="1200" dirty="0">
                <a:solidFill>
                  <a:srgbClr val="000000"/>
                </a:solidFill>
                <a:latin typeface="+mj-lt"/>
                <a:ea typeface="MS Mincho" panose="02020609040205080304" pitchFamily="49" charset="-128"/>
                <a:cs typeface="Times New Roman" panose="02020603050405020304" pitchFamily="18" charset="0"/>
              </a:rPr>
              <a:t>: MW nach Schwerpunkt</a:t>
            </a:r>
          </a:p>
        </p:txBody>
      </p:sp>
      <p:pic>
        <p:nvPicPr>
          <p:cNvPr id="4" name="Audio 3">
            <a:hlinkClick r:id="" action="ppaction://media"/>
            <a:extLst>
              <a:ext uri="{FF2B5EF4-FFF2-40B4-BE49-F238E27FC236}">
                <a16:creationId xmlns:a16="http://schemas.microsoft.com/office/drawing/2014/main" id="{379CBDBF-41D6-4AF9-8D36-42C9D4BEC5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98868044"/>
      </p:ext>
    </p:extLst>
  </p:cSld>
  <p:clrMapOvr>
    <a:masterClrMapping/>
  </p:clrMapOvr>
  <mc:AlternateContent xmlns:mc="http://schemas.openxmlformats.org/markup-compatibility/2006" xmlns:p14="http://schemas.microsoft.com/office/powerpoint/2010/main">
    <mc:Choice Requires="p14">
      <p:transition spd="slow" p14:dur="2000" advTm="16561">
        <p14:prism/>
      </p:transition>
    </mc:Choice>
    <mc:Fallback xmlns="">
      <p:transition spd="slow" advTm="165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defTabSz="914400">
              <a:spcBef>
                <a:spcPct val="0"/>
              </a:spcBef>
              <a:buNone/>
            </a:pPr>
            <a:r>
              <a:rPr lang="de-DE" sz="1800" b="0" i="0" dirty="0">
                <a:solidFill>
                  <a:srgbClr val="D24726"/>
                </a:solidFill>
                <a:latin typeface="Segoe UI Light"/>
              </a:rPr>
              <a:t>Priv.-Doz. Mag. Dr.</a:t>
            </a:r>
            <a:br>
              <a:rPr lang="de-DE" sz="3600" b="0" i="0" dirty="0">
                <a:solidFill>
                  <a:srgbClr val="D24726"/>
                </a:solidFill>
                <a:latin typeface="Segoe UI Light"/>
              </a:rPr>
            </a:br>
            <a:r>
              <a:rPr lang="de-DE" sz="3600" b="0" i="0" dirty="0">
                <a:solidFill>
                  <a:srgbClr val="D24726"/>
                </a:solidFill>
                <a:latin typeface="Segoe UI Light"/>
              </a:rPr>
              <a:t>Rudolf Beer</a:t>
            </a:r>
            <a:endParaRPr lang="de-DE" sz="3600" dirty="0"/>
          </a:p>
        </p:txBody>
      </p:sp>
      <p:sp>
        <p:nvSpPr>
          <p:cNvPr id="3" name="Textplatzhalter 2"/>
          <p:cNvSpPr>
            <a:spLocks noGrp="1"/>
          </p:cNvSpPr>
          <p:nvPr>
            <p:ph type="body" idx="1"/>
          </p:nvPr>
        </p:nvSpPr>
        <p:spPr>
          <a:xfrm>
            <a:off x="6028267" y="1751372"/>
            <a:ext cx="5960534" cy="3502742"/>
          </a:xfrm>
        </p:spPr>
        <p:txBody>
          <a:bodyPr>
            <a:noAutofit/>
          </a:bodyPr>
          <a:lstStyle/>
          <a:p>
            <a:pPr marL="0" indent="0" algn="l" defTabSz="914400">
              <a:lnSpc>
                <a:spcPct val="150000"/>
              </a:lnSpc>
              <a:spcBef>
                <a:spcPct val="30000"/>
              </a:spcBef>
              <a:buNone/>
            </a:pPr>
            <a:endParaRPr lang="de-DE" sz="2400" dirty="0">
              <a:latin typeface="Segoe UI Light"/>
            </a:endParaRPr>
          </a:p>
          <a:p>
            <a:pPr marL="0" indent="0" algn="l" defTabSz="914400">
              <a:lnSpc>
                <a:spcPct val="150000"/>
              </a:lnSpc>
              <a:spcBef>
                <a:spcPct val="30000"/>
              </a:spcBef>
              <a:buNone/>
            </a:pPr>
            <a:r>
              <a:rPr lang="de-DE" sz="2400" dirty="0">
                <a:latin typeface="Segoe UI Light"/>
              </a:rPr>
              <a:t>Kirchliche Pädagogische Hochschule Wien/Krems</a:t>
            </a:r>
          </a:p>
          <a:p>
            <a:pPr marL="0" indent="0" algn="l" defTabSz="914400">
              <a:lnSpc>
                <a:spcPct val="150000"/>
              </a:lnSpc>
              <a:spcBef>
                <a:spcPct val="30000"/>
              </a:spcBef>
              <a:buNone/>
            </a:pPr>
            <a:r>
              <a:rPr lang="de-DE" sz="2400" b="0" i="0" dirty="0">
                <a:solidFill>
                  <a:schemeClr val="bg1"/>
                </a:solidFill>
                <a:latin typeface="Segoe UI Light"/>
                <a:ea typeface="+mn-ea"/>
                <a:cs typeface="+mn-cs"/>
              </a:rPr>
              <a:t>2021</a:t>
            </a:r>
          </a:p>
        </p:txBody>
      </p:sp>
      <p:sp>
        <p:nvSpPr>
          <p:cNvPr id="9" name="Textplatzhalter 2">
            <a:hlinkClick r:id="rId3" tooltip="Weitere Informationen"/>
          </p:cNvPr>
          <p:cNvSpPr txBox="1">
            <a:spLocks/>
          </p:cNvSpPr>
          <p:nvPr/>
        </p:nvSpPr>
        <p:spPr>
          <a:xfrm>
            <a:off x="2897188" y="5544311"/>
            <a:ext cx="8659850" cy="1231724"/>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defTabSz="914400">
              <a:lnSpc>
                <a:spcPct val="110000"/>
              </a:lnSpc>
              <a:spcBef>
                <a:spcPts val="0"/>
              </a:spcBef>
              <a:buNone/>
            </a:pPr>
            <a:r>
              <a:rPr lang="de-DE" sz="1800" b="0" i="0" dirty="0">
                <a:solidFill>
                  <a:srgbClr val="DD462F"/>
                </a:solidFill>
                <a:latin typeface="Segoe UI"/>
                <a:ea typeface="+mn-ea"/>
                <a:cs typeface="+mn-cs"/>
              </a:rPr>
              <a:t>rudolf.beer@kphvie.ac.at</a:t>
            </a:r>
          </a:p>
          <a:p>
            <a:pPr algn="r">
              <a:lnSpc>
                <a:spcPct val="110000"/>
              </a:lnSpc>
              <a:spcBef>
                <a:spcPts val="0"/>
              </a:spcBef>
            </a:pPr>
            <a:r>
              <a:rPr lang="de-DE" sz="1800" dirty="0">
                <a:solidFill>
                  <a:srgbClr val="DD462F"/>
                </a:solidFill>
                <a:latin typeface="Segoe UI"/>
              </a:rPr>
              <a:t>https://www.kphvie.ac.at/pro/rudolfbeer/home.html</a:t>
            </a:r>
            <a:endParaRPr lang="de-DE" sz="1800" b="0" i="0" dirty="0">
              <a:solidFill>
                <a:srgbClr val="DD462F"/>
              </a:solidFill>
              <a:latin typeface="Segoe UI"/>
              <a:ea typeface="+mn-ea"/>
              <a:cs typeface="+mn-cs"/>
            </a:endParaRP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8267" y="2041568"/>
            <a:ext cx="1868424" cy="899160"/>
          </a:xfrm>
          <a:prstGeom prst="rect">
            <a:avLst/>
          </a:prstGeom>
        </p:spPr>
      </p:pic>
    </p:spTree>
    <p:extLst>
      <p:ext uri="{BB962C8B-B14F-4D97-AF65-F5344CB8AC3E}">
        <p14:creationId xmlns:p14="http://schemas.microsoft.com/office/powerpoint/2010/main" val="156427119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486477C-1AAC-4339-89C3-6CA6F0472B5B}"/>
              </a:ext>
            </a:extLst>
          </p:cNvPr>
          <p:cNvPicPr>
            <a:picLocks noChangeAspect="1"/>
          </p:cNvPicPr>
          <p:nvPr/>
        </p:nvPicPr>
        <p:blipFill>
          <a:blip r:embed="rId2"/>
          <a:stretch>
            <a:fillRect/>
          </a:stretch>
        </p:blipFill>
        <p:spPr>
          <a:xfrm>
            <a:off x="368300" y="1689100"/>
            <a:ext cx="2256228" cy="2292347"/>
          </a:xfrm>
          <a:prstGeom prst="rect">
            <a:avLst/>
          </a:prstGeom>
          <a:ln w="3175">
            <a:solidFill>
              <a:schemeClr val="tx1"/>
            </a:solidFill>
          </a:ln>
        </p:spPr>
      </p:pic>
      <p:pic>
        <p:nvPicPr>
          <p:cNvPr id="4" name="Grafik 3">
            <a:extLst>
              <a:ext uri="{FF2B5EF4-FFF2-40B4-BE49-F238E27FC236}">
                <a16:creationId xmlns:a16="http://schemas.microsoft.com/office/drawing/2014/main" id="{D0B3DF73-0D12-4D91-A4FC-11E0EF785D9C}"/>
              </a:ext>
            </a:extLst>
          </p:cNvPr>
          <p:cNvPicPr>
            <a:picLocks noChangeAspect="1"/>
          </p:cNvPicPr>
          <p:nvPr/>
        </p:nvPicPr>
        <p:blipFill>
          <a:blip r:embed="rId3"/>
          <a:stretch>
            <a:fillRect/>
          </a:stretch>
        </p:blipFill>
        <p:spPr>
          <a:xfrm>
            <a:off x="2679434" y="1689100"/>
            <a:ext cx="2256229" cy="2294593"/>
          </a:xfrm>
          <a:prstGeom prst="rect">
            <a:avLst/>
          </a:prstGeom>
          <a:ln w="3175">
            <a:solidFill>
              <a:schemeClr val="tx1"/>
            </a:solidFill>
          </a:ln>
        </p:spPr>
      </p:pic>
      <p:pic>
        <p:nvPicPr>
          <p:cNvPr id="6" name="Grafik 5">
            <a:extLst>
              <a:ext uri="{FF2B5EF4-FFF2-40B4-BE49-F238E27FC236}">
                <a16:creationId xmlns:a16="http://schemas.microsoft.com/office/drawing/2014/main" id="{917310CA-15E3-48D0-BD46-AA7E7BE3731C}"/>
              </a:ext>
            </a:extLst>
          </p:cNvPr>
          <p:cNvPicPr>
            <a:picLocks noChangeAspect="1"/>
          </p:cNvPicPr>
          <p:nvPr/>
        </p:nvPicPr>
        <p:blipFill>
          <a:blip r:embed="rId4"/>
          <a:stretch>
            <a:fillRect/>
          </a:stretch>
        </p:blipFill>
        <p:spPr>
          <a:xfrm>
            <a:off x="4990569" y="1689100"/>
            <a:ext cx="2253960" cy="2294593"/>
          </a:xfrm>
          <a:prstGeom prst="rect">
            <a:avLst/>
          </a:prstGeom>
          <a:ln w="3175">
            <a:solidFill>
              <a:schemeClr val="tx1"/>
            </a:solidFill>
          </a:ln>
        </p:spPr>
      </p:pic>
      <p:pic>
        <p:nvPicPr>
          <p:cNvPr id="10" name="Grafik 9">
            <a:extLst>
              <a:ext uri="{FF2B5EF4-FFF2-40B4-BE49-F238E27FC236}">
                <a16:creationId xmlns:a16="http://schemas.microsoft.com/office/drawing/2014/main" id="{4A878581-98D0-4271-9D38-DCCDB0428B04}"/>
              </a:ext>
            </a:extLst>
          </p:cNvPr>
          <p:cNvPicPr>
            <a:picLocks noChangeAspect="1"/>
          </p:cNvPicPr>
          <p:nvPr/>
        </p:nvPicPr>
        <p:blipFill>
          <a:blip r:embed="rId5"/>
          <a:stretch>
            <a:fillRect/>
          </a:stretch>
        </p:blipFill>
        <p:spPr>
          <a:xfrm>
            <a:off x="7299435" y="1690252"/>
            <a:ext cx="2275291" cy="2294593"/>
          </a:xfrm>
          <a:prstGeom prst="rect">
            <a:avLst/>
          </a:prstGeom>
          <a:ln w="3175">
            <a:solidFill>
              <a:schemeClr val="tx1"/>
            </a:solidFill>
          </a:ln>
        </p:spPr>
      </p:pic>
      <p:pic>
        <p:nvPicPr>
          <p:cNvPr id="11" name="Grafik 10">
            <a:extLst>
              <a:ext uri="{FF2B5EF4-FFF2-40B4-BE49-F238E27FC236}">
                <a16:creationId xmlns:a16="http://schemas.microsoft.com/office/drawing/2014/main" id="{64F866D8-E4F4-4BFE-A9CE-5C082A371FC7}"/>
              </a:ext>
            </a:extLst>
          </p:cNvPr>
          <p:cNvPicPr>
            <a:picLocks noChangeAspect="1"/>
          </p:cNvPicPr>
          <p:nvPr/>
        </p:nvPicPr>
        <p:blipFill>
          <a:blip r:embed="rId6"/>
          <a:stretch>
            <a:fillRect/>
          </a:stretch>
        </p:blipFill>
        <p:spPr>
          <a:xfrm>
            <a:off x="9642332" y="1699554"/>
            <a:ext cx="2207872" cy="2294593"/>
          </a:xfrm>
          <a:prstGeom prst="rect">
            <a:avLst/>
          </a:prstGeom>
          <a:ln w="3175">
            <a:solidFill>
              <a:schemeClr val="tx1"/>
            </a:solidFill>
          </a:ln>
        </p:spPr>
      </p:pic>
      <p:sp>
        <p:nvSpPr>
          <p:cNvPr id="14" name="Titel 2">
            <a:extLst>
              <a:ext uri="{FF2B5EF4-FFF2-40B4-BE49-F238E27FC236}">
                <a16:creationId xmlns:a16="http://schemas.microsoft.com/office/drawing/2014/main" id="{DF86C0C2-6BE8-4398-BB3B-9489C9C995DF}"/>
              </a:ext>
            </a:extLst>
          </p:cNvPr>
          <p:cNvSpPr>
            <a:spLocks noGrp="1"/>
          </p:cNvSpPr>
          <p:nvPr>
            <p:ph type="title"/>
          </p:nvPr>
        </p:nvSpPr>
        <p:spPr>
          <a:xfrm>
            <a:off x="609600" y="1"/>
            <a:ext cx="10744200" cy="1228436"/>
          </a:xfrm>
        </p:spPr>
        <p:txBody>
          <a:bodyPr vert="horz" lIns="91440" tIns="45720" rIns="91440" bIns="45720" rtlCol="0" anchor="b">
            <a:normAutofit/>
          </a:bodyPr>
          <a:lstStyle/>
          <a:p>
            <a:r>
              <a:rPr lang="de-DE" sz="3200" kern="1200" dirty="0">
                <a:latin typeface="+mj-lt"/>
                <a:ea typeface="+mj-ea"/>
                <a:cs typeface="+mj-cs"/>
              </a:rPr>
              <a:t>Anhang: Zusammenhänge zwischen ausgewählten Indizes</a:t>
            </a:r>
          </a:p>
        </p:txBody>
      </p:sp>
      <p:sp>
        <p:nvSpPr>
          <p:cNvPr id="15" name="Textfeld 14">
            <a:extLst>
              <a:ext uri="{FF2B5EF4-FFF2-40B4-BE49-F238E27FC236}">
                <a16:creationId xmlns:a16="http://schemas.microsoft.com/office/drawing/2014/main" id="{59E649AE-449B-4C90-B99D-2481DD0B4C41}"/>
              </a:ext>
            </a:extLst>
          </p:cNvPr>
          <p:cNvSpPr txBox="1"/>
          <p:nvPr/>
        </p:nvSpPr>
        <p:spPr>
          <a:xfrm>
            <a:off x="412336" y="4129341"/>
            <a:ext cx="2168556" cy="2236510"/>
          </a:xfrm>
          <a:prstGeom prst="rect">
            <a:avLst/>
          </a:prstGeom>
          <a:noFill/>
        </p:spPr>
        <p:txBody>
          <a:bodyPr wrap="square">
            <a:spAutoFit/>
          </a:bodyPr>
          <a:lstStyle/>
          <a:p>
            <a:pP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Abbildung </a:t>
            </a:r>
            <a:r>
              <a:rPr lang="de-DE" sz="1400" dirty="0">
                <a:solidFill>
                  <a:srgbClr val="000000"/>
                </a:solidFill>
                <a:latin typeface="+mj-lt"/>
                <a:ea typeface="MS Mincho" panose="02020609040205080304" pitchFamily="49" charset="-128"/>
                <a:cs typeface="Times New Roman" panose="02020603050405020304" pitchFamily="18" charset="0"/>
              </a:rPr>
              <a:t>14: </a:t>
            </a:r>
          </a:p>
          <a:p>
            <a:pPr>
              <a:spcAft>
                <a:spcPts val="1000"/>
              </a:spcAft>
            </a:pPr>
            <a:r>
              <a:rPr lang="de-DE" sz="1400" b="1" dirty="0">
                <a:solidFill>
                  <a:srgbClr val="000000"/>
                </a:solidFill>
                <a:latin typeface="+mj-lt"/>
                <a:ea typeface="MS Mincho" panose="02020609040205080304" pitchFamily="49" charset="-128"/>
                <a:cs typeface="Times New Roman" panose="02020603050405020304" pitchFamily="18" charset="0"/>
              </a:rPr>
              <a:t>(1) Wertschätzung der Vielfalt </a:t>
            </a:r>
            <a:r>
              <a:rPr lang="de-DE" sz="1400" dirty="0">
                <a:solidFill>
                  <a:srgbClr val="000000"/>
                </a:solidFill>
                <a:latin typeface="+mj-lt"/>
                <a:ea typeface="MS Mincho" panose="02020609040205080304" pitchFamily="49" charset="-128"/>
                <a:cs typeface="Times New Roman" panose="02020603050405020304" pitchFamily="18" charset="0"/>
              </a:rPr>
              <a:t>in der Schule und </a:t>
            </a:r>
            <a:r>
              <a:rPr lang="de-DE" sz="1400" b="1" dirty="0">
                <a:solidFill>
                  <a:srgbClr val="000000"/>
                </a:solidFill>
                <a:latin typeface="+mj-lt"/>
                <a:ea typeface="MS Mincho" panose="02020609040205080304" pitchFamily="49" charset="-128"/>
                <a:cs typeface="Times New Roman" panose="02020603050405020304" pitchFamily="18" charset="0"/>
              </a:rPr>
              <a:t>(2) Vorbehalte </a:t>
            </a:r>
            <a:r>
              <a:rPr lang="de-DE" sz="1400" dirty="0">
                <a:solidFill>
                  <a:srgbClr val="000000"/>
                </a:solidFill>
                <a:latin typeface="+mj-lt"/>
                <a:ea typeface="MS Mincho" panose="02020609040205080304" pitchFamily="49" charset="-128"/>
                <a:cs typeface="Times New Roman" panose="02020603050405020304" pitchFamily="18" charset="0"/>
              </a:rPr>
              <a:t>gegenüber Inklusion</a:t>
            </a:r>
          </a:p>
          <a:p>
            <a:pPr>
              <a:spcAft>
                <a:spcPts val="1000"/>
              </a:spcAft>
            </a:pPr>
            <a:endParaRPr lang="de-DE" sz="500" dirty="0">
              <a:solidFill>
                <a:srgbClr val="000000"/>
              </a:solidFill>
              <a:latin typeface="+mj-lt"/>
              <a:ea typeface="MS Mincho" panose="02020609040205080304" pitchFamily="49" charset="-128"/>
              <a:cs typeface="Times New Roman" panose="02020603050405020304" pitchFamily="18" charset="0"/>
            </a:endParaRPr>
          </a:p>
          <a:p>
            <a:pPr>
              <a:spcAft>
                <a:spcPts val="1000"/>
              </a:spcAft>
            </a:pPr>
            <a:r>
              <a:rPr lang="de-DE" sz="1400" dirty="0">
                <a:solidFill>
                  <a:srgbClr val="000000"/>
                </a:solidFill>
                <a:latin typeface="+mj-lt"/>
                <a:ea typeface="MS Mincho" panose="02020609040205080304" pitchFamily="49" charset="-128"/>
                <a:cs typeface="Times New Roman" panose="02020603050405020304" pitchFamily="18" charset="0"/>
              </a:rPr>
              <a:t>(r = -0,441; p = 0,0000)</a:t>
            </a:r>
          </a:p>
          <a:p>
            <a:pPr>
              <a:spcAft>
                <a:spcPts val="1000"/>
              </a:spcAft>
            </a:pPr>
            <a:endParaRPr lang="de-AT" sz="1400" dirty="0">
              <a:solidFill>
                <a:srgbClr val="000000"/>
              </a:solidFill>
              <a:effectLst/>
              <a:latin typeface="+mj-lt"/>
              <a:ea typeface="MS Mincho" panose="02020609040205080304" pitchFamily="49" charset="-128"/>
              <a:cs typeface="Times New Roman" panose="02020603050405020304" pitchFamily="18" charset="0"/>
            </a:endParaRPr>
          </a:p>
        </p:txBody>
      </p:sp>
      <p:sp>
        <p:nvSpPr>
          <p:cNvPr id="16" name="Textfeld 15">
            <a:extLst>
              <a:ext uri="{FF2B5EF4-FFF2-40B4-BE49-F238E27FC236}">
                <a16:creationId xmlns:a16="http://schemas.microsoft.com/office/drawing/2014/main" id="{871C1546-A242-4CCE-BE96-F79267F63B19}"/>
              </a:ext>
            </a:extLst>
          </p:cNvPr>
          <p:cNvSpPr txBox="1"/>
          <p:nvPr/>
        </p:nvSpPr>
        <p:spPr>
          <a:xfrm>
            <a:off x="2696765" y="4129340"/>
            <a:ext cx="2176609" cy="2544286"/>
          </a:xfrm>
          <a:prstGeom prst="rect">
            <a:avLst/>
          </a:prstGeom>
          <a:noFill/>
        </p:spPr>
        <p:txBody>
          <a:bodyPr wrap="square">
            <a:spAutoFit/>
          </a:bodyPr>
          <a:lstStyle/>
          <a:p>
            <a:pP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Abbildung 15: </a:t>
            </a:r>
          </a:p>
          <a:p>
            <a:pPr>
              <a:spcAft>
                <a:spcPts val="1000"/>
              </a:spcAft>
            </a:pPr>
            <a:r>
              <a:rPr lang="de-DE" sz="1400" b="1" dirty="0">
                <a:solidFill>
                  <a:srgbClr val="000000"/>
                </a:solidFill>
                <a:latin typeface="+mj-lt"/>
                <a:ea typeface="MS Mincho" panose="02020609040205080304" pitchFamily="49" charset="-128"/>
                <a:cs typeface="Times New Roman" panose="02020603050405020304" pitchFamily="18" charset="0"/>
              </a:rPr>
              <a:t>(2) Vorbehalte gegenüber Inklusion </a:t>
            </a:r>
            <a:r>
              <a:rPr lang="de-DE" sz="1400" dirty="0">
                <a:solidFill>
                  <a:srgbClr val="000000"/>
                </a:solidFill>
                <a:latin typeface="+mj-lt"/>
                <a:ea typeface="MS Mincho" panose="02020609040205080304" pitchFamily="49" charset="-128"/>
                <a:cs typeface="Times New Roman" panose="02020603050405020304" pitchFamily="18" charset="0"/>
              </a:rPr>
              <a:t>und </a:t>
            </a:r>
            <a:r>
              <a:rPr lang="de-DE" sz="1400" b="1" dirty="0">
                <a:solidFill>
                  <a:srgbClr val="000000"/>
                </a:solidFill>
                <a:latin typeface="+mj-lt"/>
                <a:ea typeface="MS Mincho" panose="02020609040205080304" pitchFamily="49" charset="-128"/>
                <a:cs typeface="Times New Roman" panose="02020603050405020304" pitchFamily="18" charset="0"/>
              </a:rPr>
              <a:t>(4) Kontaktbereitschaft </a:t>
            </a:r>
            <a:r>
              <a:rPr lang="de-DE" sz="1400" dirty="0">
                <a:solidFill>
                  <a:srgbClr val="000000"/>
                </a:solidFill>
                <a:latin typeface="+mj-lt"/>
                <a:ea typeface="MS Mincho" panose="02020609040205080304" pitchFamily="49" charset="-128"/>
                <a:cs typeface="Times New Roman" panose="02020603050405020304" pitchFamily="18" charset="0"/>
              </a:rPr>
              <a:t>zu Menschen mit Behinderung</a:t>
            </a:r>
          </a:p>
          <a:p>
            <a:pPr>
              <a:spcAft>
                <a:spcPts val="1000"/>
              </a:spcAft>
            </a:pPr>
            <a:r>
              <a:rPr lang="de-DE" sz="1400" dirty="0">
                <a:solidFill>
                  <a:srgbClr val="000000"/>
                </a:solidFill>
                <a:latin typeface="+mj-lt"/>
                <a:ea typeface="MS Mincho" panose="02020609040205080304" pitchFamily="49" charset="-128"/>
                <a:cs typeface="Times New Roman" panose="02020603050405020304" pitchFamily="18" charset="0"/>
              </a:rPr>
              <a:t>r = -0,445 ; p = 0,0000</a:t>
            </a:r>
          </a:p>
          <a:p>
            <a:pPr>
              <a:spcAft>
                <a:spcPts val="1000"/>
              </a:spcAft>
            </a:pPr>
            <a:r>
              <a:rPr lang="de-DE" sz="1400" i="1" dirty="0">
                <a:solidFill>
                  <a:srgbClr val="000000"/>
                </a:solidFill>
                <a:latin typeface="+mj-lt"/>
                <a:ea typeface="MS Mincho" panose="02020609040205080304" pitchFamily="49" charset="-128"/>
                <a:cs typeface="Times New Roman" panose="02020603050405020304" pitchFamily="18" charset="0"/>
              </a:rPr>
              <a:t>B ≈ 19,80 %</a:t>
            </a:r>
          </a:p>
          <a:p>
            <a:pPr>
              <a:spcAft>
                <a:spcPts val="1000"/>
              </a:spcAft>
            </a:pPr>
            <a:endParaRPr lang="de-AT" sz="1400" dirty="0">
              <a:solidFill>
                <a:srgbClr val="000000"/>
              </a:solidFill>
              <a:effectLst/>
              <a:latin typeface="+mj-lt"/>
              <a:ea typeface="MS Mincho" panose="02020609040205080304" pitchFamily="49" charset="-128"/>
              <a:cs typeface="Times New Roman" panose="02020603050405020304" pitchFamily="18" charset="0"/>
            </a:endParaRPr>
          </a:p>
        </p:txBody>
      </p:sp>
      <p:sp>
        <p:nvSpPr>
          <p:cNvPr id="17" name="Textfeld 16">
            <a:extLst>
              <a:ext uri="{FF2B5EF4-FFF2-40B4-BE49-F238E27FC236}">
                <a16:creationId xmlns:a16="http://schemas.microsoft.com/office/drawing/2014/main" id="{64865717-C06A-46A2-B13B-5C933E23FCD4}"/>
              </a:ext>
            </a:extLst>
          </p:cNvPr>
          <p:cNvSpPr txBox="1"/>
          <p:nvPr/>
        </p:nvSpPr>
        <p:spPr>
          <a:xfrm>
            <a:off x="7327502" y="4129340"/>
            <a:ext cx="2176610" cy="2200602"/>
          </a:xfrm>
          <a:prstGeom prst="rect">
            <a:avLst/>
          </a:prstGeom>
          <a:noFill/>
        </p:spPr>
        <p:txBody>
          <a:bodyPr wrap="square">
            <a:spAutoFit/>
          </a:bodyPr>
          <a:lstStyle/>
          <a:p>
            <a:pP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Abbildung 17: </a:t>
            </a:r>
          </a:p>
          <a:p>
            <a:pPr>
              <a:spcAft>
                <a:spcPts val="1000"/>
              </a:spcAft>
            </a:pPr>
            <a:r>
              <a:rPr lang="de-DE" sz="1400" b="1" dirty="0">
                <a:solidFill>
                  <a:srgbClr val="000000"/>
                </a:solidFill>
                <a:effectLst/>
                <a:highlight>
                  <a:srgbClr val="FFFF00"/>
                </a:highlight>
                <a:latin typeface="+mj-lt"/>
                <a:ea typeface="MS Mincho" panose="02020609040205080304" pitchFamily="49" charset="-128"/>
                <a:cs typeface="Times New Roman" panose="02020603050405020304" pitchFamily="18" charset="0"/>
              </a:rPr>
              <a:t>(5) Sorgen </a:t>
            </a:r>
            <a:r>
              <a:rPr lang="de-DE" sz="1400" dirty="0">
                <a:solidFill>
                  <a:srgbClr val="000000"/>
                </a:solidFill>
                <a:effectLst/>
                <a:highlight>
                  <a:srgbClr val="FFFF00"/>
                </a:highlight>
                <a:latin typeface="+mj-lt"/>
                <a:ea typeface="MS Mincho" panose="02020609040205080304" pitchFamily="49" charset="-128"/>
                <a:cs typeface="Times New Roman" panose="02020603050405020304" pitchFamily="18" charset="0"/>
              </a:rPr>
              <a:t>im inklusiven Setting und </a:t>
            </a:r>
            <a:r>
              <a:rPr lang="de-DE" sz="1400" b="1" dirty="0">
                <a:solidFill>
                  <a:srgbClr val="000000"/>
                </a:solidFill>
                <a:effectLst/>
                <a:highlight>
                  <a:srgbClr val="FFFF00"/>
                </a:highlight>
                <a:latin typeface="+mj-lt"/>
                <a:ea typeface="MS Mincho" panose="02020609040205080304" pitchFamily="49" charset="-128"/>
                <a:cs typeface="Times New Roman" panose="02020603050405020304" pitchFamily="18" charset="0"/>
              </a:rPr>
              <a:t>(4) Kontaktbereitschaft </a:t>
            </a:r>
            <a:r>
              <a:rPr lang="de-DE" sz="1400" dirty="0">
                <a:solidFill>
                  <a:srgbClr val="000000"/>
                </a:solidFill>
                <a:effectLst/>
                <a:highlight>
                  <a:srgbClr val="FFFF00"/>
                </a:highlight>
                <a:latin typeface="+mj-lt"/>
                <a:ea typeface="MS Mincho" panose="02020609040205080304" pitchFamily="49" charset="-128"/>
                <a:cs typeface="Times New Roman" panose="02020603050405020304" pitchFamily="18" charset="0"/>
              </a:rPr>
              <a:t>zu Menschen mit Behinderung</a:t>
            </a:r>
          </a:p>
          <a:p>
            <a:pPr>
              <a:spcAft>
                <a:spcPts val="1000"/>
              </a:spcAft>
            </a:pPr>
            <a:r>
              <a:rPr lang="de-DE" sz="1400" dirty="0">
                <a:solidFill>
                  <a:srgbClr val="000000"/>
                </a:solidFill>
                <a:effectLst/>
                <a:highlight>
                  <a:srgbClr val="FFFF00"/>
                </a:highlight>
                <a:latin typeface="+mj-lt"/>
                <a:ea typeface="MS Mincho" panose="02020609040205080304" pitchFamily="49" charset="-128"/>
                <a:cs typeface="Times New Roman" panose="02020603050405020304" pitchFamily="18" charset="0"/>
              </a:rPr>
              <a:t>r = -0,642 ; p = 0,0000</a:t>
            </a:r>
          </a:p>
          <a:p>
            <a:pPr>
              <a:spcAft>
                <a:spcPts val="1000"/>
              </a:spcAft>
            </a:pPr>
            <a:r>
              <a:rPr lang="de-DE" sz="1400" i="1" dirty="0">
                <a:solidFill>
                  <a:srgbClr val="000000"/>
                </a:solidFill>
                <a:highlight>
                  <a:srgbClr val="FFFF00"/>
                </a:highlight>
                <a:latin typeface="+mj-lt"/>
                <a:ea typeface="MS Mincho" panose="02020609040205080304" pitchFamily="49" charset="-128"/>
                <a:cs typeface="Times New Roman" panose="02020603050405020304" pitchFamily="18" charset="0"/>
              </a:rPr>
              <a:t>B ≈ 41,22 %</a:t>
            </a:r>
          </a:p>
        </p:txBody>
      </p:sp>
      <p:sp>
        <p:nvSpPr>
          <p:cNvPr id="18" name="Textfeld 17">
            <a:extLst>
              <a:ext uri="{FF2B5EF4-FFF2-40B4-BE49-F238E27FC236}">
                <a16:creationId xmlns:a16="http://schemas.microsoft.com/office/drawing/2014/main" id="{D964F994-949E-4274-B299-B09314A08034}"/>
              </a:ext>
            </a:extLst>
          </p:cNvPr>
          <p:cNvSpPr txBox="1"/>
          <p:nvPr/>
        </p:nvSpPr>
        <p:spPr>
          <a:xfrm>
            <a:off x="4985709" y="4121686"/>
            <a:ext cx="2220581" cy="2328843"/>
          </a:xfrm>
          <a:prstGeom prst="rect">
            <a:avLst/>
          </a:prstGeom>
          <a:noFill/>
        </p:spPr>
        <p:txBody>
          <a:bodyPr wrap="square">
            <a:spAutoFit/>
          </a:bodyPr>
          <a:lstStyle/>
          <a:p>
            <a:pP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Abbildung 16: </a:t>
            </a:r>
          </a:p>
          <a:p>
            <a:pPr>
              <a:spcAft>
                <a:spcPts val="1000"/>
              </a:spcAft>
            </a:pPr>
            <a:r>
              <a:rPr lang="de-DE" sz="1400" b="1" dirty="0">
                <a:solidFill>
                  <a:srgbClr val="000000"/>
                </a:solidFill>
                <a:effectLst/>
                <a:latin typeface="+mj-lt"/>
                <a:ea typeface="MS Mincho" panose="02020609040205080304" pitchFamily="49" charset="-128"/>
                <a:cs typeface="Times New Roman" panose="02020603050405020304" pitchFamily="18" charset="0"/>
              </a:rPr>
              <a:t>(5) Sorgen </a:t>
            </a:r>
            <a:r>
              <a:rPr lang="de-DE" sz="1400" dirty="0">
                <a:solidFill>
                  <a:srgbClr val="000000"/>
                </a:solidFill>
                <a:effectLst/>
                <a:latin typeface="+mj-lt"/>
                <a:ea typeface="MS Mincho" panose="02020609040205080304" pitchFamily="49" charset="-128"/>
                <a:cs typeface="Times New Roman" panose="02020603050405020304" pitchFamily="18" charset="0"/>
              </a:rPr>
              <a:t>im inklusiven Setting und </a:t>
            </a:r>
            <a:r>
              <a:rPr lang="de-DE" sz="1400" b="1" dirty="0">
                <a:solidFill>
                  <a:srgbClr val="000000"/>
                </a:solidFill>
                <a:effectLst/>
                <a:latin typeface="+mj-lt"/>
                <a:ea typeface="MS Mincho" panose="02020609040205080304" pitchFamily="49" charset="-128"/>
                <a:cs typeface="Times New Roman" panose="02020603050405020304" pitchFamily="18" charset="0"/>
              </a:rPr>
              <a:t>(6) didaktische Fähigkeiten </a:t>
            </a:r>
            <a:r>
              <a:rPr lang="de-DE" sz="1400" dirty="0">
                <a:solidFill>
                  <a:srgbClr val="000000"/>
                </a:solidFill>
                <a:effectLst/>
                <a:latin typeface="+mj-lt"/>
                <a:ea typeface="MS Mincho" panose="02020609040205080304" pitchFamily="49" charset="-128"/>
                <a:cs typeface="Times New Roman" panose="02020603050405020304" pitchFamily="18" charset="0"/>
              </a:rPr>
              <a:t>zum Umgang mit Heterogenität</a:t>
            </a:r>
          </a:p>
          <a:p>
            <a:pP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r = -0,265 ; p = 0,0000</a:t>
            </a:r>
          </a:p>
          <a:p>
            <a:pPr>
              <a:spcAft>
                <a:spcPts val="1000"/>
              </a:spcAft>
            </a:pPr>
            <a:r>
              <a:rPr lang="de-DE" sz="1400" i="1" dirty="0">
                <a:solidFill>
                  <a:srgbClr val="000000"/>
                </a:solidFill>
                <a:latin typeface="+mj-lt"/>
                <a:ea typeface="MS Mincho" panose="02020609040205080304" pitchFamily="49" charset="-128"/>
                <a:cs typeface="Times New Roman" panose="02020603050405020304" pitchFamily="18" charset="0"/>
              </a:rPr>
              <a:t>B ≈ 7,02 %</a:t>
            </a:r>
          </a:p>
          <a:p>
            <a:pPr>
              <a:spcAft>
                <a:spcPts val="1000"/>
              </a:spcAft>
            </a:pPr>
            <a:endParaRPr lang="de-AT" sz="1400" dirty="0">
              <a:solidFill>
                <a:srgbClr val="000000"/>
              </a:solidFill>
              <a:effectLst/>
              <a:latin typeface="+mj-lt"/>
              <a:ea typeface="MS Mincho" panose="02020609040205080304" pitchFamily="49" charset="-128"/>
              <a:cs typeface="Times New Roman" panose="02020603050405020304" pitchFamily="18" charset="0"/>
            </a:endParaRPr>
          </a:p>
        </p:txBody>
      </p:sp>
      <p:sp>
        <p:nvSpPr>
          <p:cNvPr id="19" name="Textfeld 18">
            <a:extLst>
              <a:ext uri="{FF2B5EF4-FFF2-40B4-BE49-F238E27FC236}">
                <a16:creationId xmlns:a16="http://schemas.microsoft.com/office/drawing/2014/main" id="{0E69FB97-4B8F-417F-9079-5CDB26F5A021}"/>
              </a:ext>
            </a:extLst>
          </p:cNvPr>
          <p:cNvSpPr txBox="1"/>
          <p:nvPr/>
        </p:nvSpPr>
        <p:spPr>
          <a:xfrm>
            <a:off x="9616447" y="4121685"/>
            <a:ext cx="2176608" cy="2174954"/>
          </a:xfrm>
          <a:prstGeom prst="rect">
            <a:avLst/>
          </a:prstGeom>
          <a:noFill/>
        </p:spPr>
        <p:txBody>
          <a:bodyPr wrap="square">
            <a:spAutoFit/>
          </a:bodyPr>
          <a:lstStyle/>
          <a:p>
            <a:pP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Abbildung 18: </a:t>
            </a:r>
          </a:p>
          <a:p>
            <a:pPr>
              <a:spcAft>
                <a:spcPts val="1000"/>
              </a:spcAft>
            </a:pPr>
            <a:r>
              <a:rPr lang="de-DE" sz="1400" b="1" dirty="0">
                <a:solidFill>
                  <a:srgbClr val="000000"/>
                </a:solidFill>
                <a:effectLst/>
                <a:latin typeface="+mj-lt"/>
                <a:ea typeface="MS Mincho" panose="02020609040205080304" pitchFamily="49" charset="-128"/>
                <a:cs typeface="Times New Roman" panose="02020603050405020304" pitchFamily="18" charset="0"/>
              </a:rPr>
              <a:t>(5) Sorgen </a:t>
            </a:r>
            <a:r>
              <a:rPr lang="de-DE" sz="1400" dirty="0">
                <a:solidFill>
                  <a:srgbClr val="000000"/>
                </a:solidFill>
                <a:effectLst/>
                <a:latin typeface="+mj-lt"/>
                <a:ea typeface="MS Mincho" panose="02020609040205080304" pitchFamily="49" charset="-128"/>
                <a:cs typeface="Times New Roman" panose="02020603050405020304" pitchFamily="18" charset="0"/>
              </a:rPr>
              <a:t>im inklusiven Setting und </a:t>
            </a:r>
            <a:r>
              <a:rPr lang="de-DE" sz="1400" b="1" dirty="0">
                <a:solidFill>
                  <a:srgbClr val="000000"/>
                </a:solidFill>
                <a:effectLst/>
                <a:latin typeface="+mj-lt"/>
                <a:ea typeface="MS Mincho" panose="02020609040205080304" pitchFamily="49" charset="-128"/>
                <a:cs typeface="Times New Roman" panose="02020603050405020304" pitchFamily="18" charset="0"/>
              </a:rPr>
              <a:t>(2) Vorbehalte </a:t>
            </a:r>
            <a:r>
              <a:rPr lang="de-DE" sz="1400" dirty="0">
                <a:solidFill>
                  <a:srgbClr val="000000"/>
                </a:solidFill>
                <a:effectLst/>
                <a:latin typeface="+mj-lt"/>
                <a:ea typeface="MS Mincho" panose="02020609040205080304" pitchFamily="49" charset="-128"/>
                <a:cs typeface="Times New Roman" panose="02020603050405020304" pitchFamily="18" charset="0"/>
              </a:rPr>
              <a:t>gegenüber Inklusion</a:t>
            </a:r>
          </a:p>
          <a:p>
            <a:pPr>
              <a:spcAft>
                <a:spcPts val="1000"/>
              </a:spcAft>
            </a:pPr>
            <a:endParaRPr lang="de-DE" sz="1900" dirty="0">
              <a:solidFill>
                <a:srgbClr val="000000"/>
              </a:solidFill>
              <a:effectLst/>
              <a:latin typeface="+mj-lt"/>
              <a:ea typeface="MS Mincho" panose="02020609040205080304" pitchFamily="49" charset="-128"/>
              <a:cs typeface="Times New Roman" panose="02020603050405020304" pitchFamily="18" charset="0"/>
            </a:endParaRPr>
          </a:p>
          <a:p>
            <a:pP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r = 0,464 ; p = 0,0000</a:t>
            </a:r>
          </a:p>
          <a:p>
            <a:pPr>
              <a:spcAft>
                <a:spcPts val="1000"/>
              </a:spcAft>
            </a:pPr>
            <a:endParaRPr lang="de-AT" sz="1400" dirty="0">
              <a:solidFill>
                <a:srgbClr val="000000"/>
              </a:solidFill>
              <a:effectLst/>
              <a:latin typeface="+mj-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8459185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1" name="Rectangle 3"/>
          <p:cNvSpPr>
            <a:spLocks noChangeArrowheads="1"/>
          </p:cNvSpPr>
          <p:nvPr/>
        </p:nvSpPr>
        <p:spPr bwMode="auto">
          <a:xfrm>
            <a:off x="609600" y="1761150"/>
            <a:ext cx="10744200" cy="4264773"/>
          </a:xfrm>
          <a:prstGeom prst="rect">
            <a:avLst/>
          </a:prstGeom>
          <a:noFill/>
          <a:ln w="9525">
            <a:noFill/>
            <a:miter lim="800000"/>
            <a:headEnd/>
            <a:tailEnd/>
          </a:ln>
          <a:effectLst/>
        </p:spPr>
        <p:txBody>
          <a:bodyPr/>
          <a:lstStyle/>
          <a:p>
            <a:pPr>
              <a:spcBef>
                <a:spcPct val="20000"/>
              </a:spcBef>
              <a:buSzPct val="100000"/>
              <a:defRPr/>
            </a:pPr>
            <a:r>
              <a:rPr lang="de-DE" sz="2400" dirty="0">
                <a:solidFill>
                  <a:srgbClr val="080808"/>
                </a:solidFill>
                <a:latin typeface="+mj-lt"/>
              </a:rPr>
              <a:t>1.</a:t>
            </a:r>
          </a:p>
          <a:p>
            <a:pPr>
              <a:spcBef>
                <a:spcPct val="20000"/>
              </a:spcBef>
              <a:buSzPct val="100000"/>
              <a:defRPr/>
            </a:pPr>
            <a:r>
              <a:rPr lang="de-DE" sz="2400" dirty="0">
                <a:solidFill>
                  <a:srgbClr val="080808"/>
                </a:solidFill>
                <a:latin typeface="+mj-lt"/>
              </a:rPr>
              <a:t>Die Studie belegt grundsätzliche proinklusive Haltungen von Lehramtsstudierenden. Andere Befunde (vgl. Kopp, 2009; Simon, 2019) zeigen aber auch auf, </a:t>
            </a:r>
            <a:r>
              <a:rPr lang="de-DE" sz="2400" b="1" dirty="0">
                <a:solidFill>
                  <a:srgbClr val="080808"/>
                </a:solidFill>
                <a:latin typeface="+mj-lt"/>
              </a:rPr>
              <a:t>dass hochschuldidaktische Maßnahmen womöglich Zweifel an der Inklusion verstärken </a:t>
            </a:r>
            <a:r>
              <a:rPr lang="de-DE" sz="2400" dirty="0">
                <a:solidFill>
                  <a:srgbClr val="080808"/>
                </a:solidFill>
                <a:latin typeface="+mj-lt"/>
              </a:rPr>
              <a:t>können. Wie könnte solchen Effekten begegnet werden?</a:t>
            </a:r>
          </a:p>
          <a:p>
            <a:pPr>
              <a:spcBef>
                <a:spcPct val="20000"/>
              </a:spcBef>
              <a:buSzPct val="100000"/>
              <a:defRPr/>
            </a:pPr>
            <a:endParaRPr lang="de-DE" sz="2400" dirty="0">
              <a:solidFill>
                <a:srgbClr val="080808"/>
              </a:solidFill>
              <a:latin typeface="+mj-lt"/>
            </a:endParaRPr>
          </a:p>
          <a:p>
            <a:pPr>
              <a:spcBef>
                <a:spcPct val="20000"/>
              </a:spcBef>
              <a:buSzPct val="100000"/>
              <a:defRPr/>
            </a:pPr>
            <a:r>
              <a:rPr lang="de-DE" sz="2400" dirty="0">
                <a:solidFill>
                  <a:srgbClr val="080808"/>
                </a:solidFill>
                <a:latin typeface="+mj-lt"/>
              </a:rPr>
              <a:t>2.</a:t>
            </a:r>
          </a:p>
          <a:p>
            <a:pPr>
              <a:spcBef>
                <a:spcPct val="20000"/>
              </a:spcBef>
              <a:buSzPct val="100000"/>
              <a:defRPr/>
            </a:pPr>
            <a:r>
              <a:rPr lang="de-DE" sz="2400" dirty="0">
                <a:solidFill>
                  <a:srgbClr val="080808"/>
                </a:solidFill>
                <a:latin typeface="+mj-lt"/>
              </a:rPr>
              <a:t>Vorliegende Befunde belegten einen starken signifikanten Zusammenhang zwischen </a:t>
            </a:r>
            <a:r>
              <a:rPr lang="de-DE" sz="2400" b="1" dirty="0">
                <a:solidFill>
                  <a:srgbClr val="080808"/>
                </a:solidFill>
                <a:latin typeface="+mj-lt"/>
              </a:rPr>
              <a:t>Sorgen</a:t>
            </a:r>
            <a:r>
              <a:rPr lang="de-DE" sz="2400" dirty="0">
                <a:solidFill>
                  <a:srgbClr val="080808"/>
                </a:solidFill>
                <a:latin typeface="+mj-lt"/>
              </a:rPr>
              <a:t> im inklusiven Setting und (4) </a:t>
            </a:r>
            <a:r>
              <a:rPr lang="de-DE" sz="2400" b="1" dirty="0">
                <a:solidFill>
                  <a:srgbClr val="080808"/>
                </a:solidFill>
                <a:latin typeface="+mj-lt"/>
              </a:rPr>
              <a:t>Kontaktbereitschaft</a:t>
            </a:r>
            <a:r>
              <a:rPr lang="de-DE" sz="2400" dirty="0">
                <a:solidFill>
                  <a:srgbClr val="080808"/>
                </a:solidFill>
                <a:latin typeface="+mj-lt"/>
              </a:rPr>
              <a:t> zu Menschen mit Behinderung (r = .642/ siehe Abb. 17). Welche konkrete Konsequenzen für die Lehramtsausbildung sind ableitbar?</a:t>
            </a:r>
          </a:p>
        </p:txBody>
      </p:sp>
      <p:sp>
        <p:nvSpPr>
          <p:cNvPr id="2" name="Titel 1"/>
          <p:cNvSpPr>
            <a:spLocks noGrp="1"/>
          </p:cNvSpPr>
          <p:nvPr>
            <p:ph type="title"/>
          </p:nvPr>
        </p:nvSpPr>
        <p:spPr/>
        <p:txBody>
          <a:bodyPr/>
          <a:lstStyle/>
          <a:p>
            <a:r>
              <a:rPr lang="de-AT" dirty="0"/>
              <a:t>Zur Diskussion</a:t>
            </a:r>
          </a:p>
        </p:txBody>
      </p:sp>
    </p:spTree>
    <p:extLst>
      <p:ext uri="{BB962C8B-B14F-4D97-AF65-F5344CB8AC3E}">
        <p14:creationId xmlns:p14="http://schemas.microsoft.com/office/powerpoint/2010/main" val="950401768"/>
      </p:ext>
    </p:extLst>
  </p:cSld>
  <p:clrMapOvr>
    <a:masterClrMapping/>
  </p:clrMapOvr>
  <mc:AlternateContent xmlns:mc="http://schemas.openxmlformats.org/markup-compatibility/2006" xmlns:p14="http://schemas.microsoft.com/office/powerpoint/2010/main">
    <mc:Choice Requires="p14">
      <p:transition spd="slow" p14:dur="2000" advTm="56062">
        <p14:prism/>
      </p:transition>
    </mc:Choice>
    <mc:Fallback xmlns="">
      <p:transition spd="slow" advTm="56062">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sz="3200" dirty="0"/>
              <a:t>Literatur</a:t>
            </a:r>
            <a:endParaRPr lang="de-AT" sz="3200" dirty="0"/>
          </a:p>
        </p:txBody>
      </p:sp>
      <p:sp>
        <p:nvSpPr>
          <p:cNvPr id="3" name="Inhaltsplatzhalter 2"/>
          <p:cNvSpPr>
            <a:spLocks noGrp="1"/>
          </p:cNvSpPr>
          <p:nvPr>
            <p:ph sz="half" idx="1"/>
          </p:nvPr>
        </p:nvSpPr>
        <p:spPr>
          <a:xfrm>
            <a:off x="746234" y="1818290"/>
            <a:ext cx="10744200" cy="4358674"/>
          </a:xfrm>
        </p:spPr>
        <p:txBody>
          <a:bodyPr>
            <a:noAutofit/>
          </a:bodyPr>
          <a:lstStyle/>
          <a:p>
            <a:pPr>
              <a:lnSpc>
                <a:spcPct val="100000"/>
              </a:lnSpc>
              <a:spcBef>
                <a:spcPts val="0"/>
              </a:spcBef>
              <a:spcAft>
                <a:spcPts val="600"/>
              </a:spcAft>
              <a:buClr>
                <a:srgbClr val="0070C0"/>
              </a:buClr>
              <a:buFont typeface="+mj-lt"/>
              <a:buAutoNum type="arabicPeriod"/>
            </a:pPr>
            <a:r>
              <a:rPr lang="de-DE" dirty="0">
                <a:solidFill>
                  <a:schemeClr val="tx1"/>
                </a:solidFill>
                <a:latin typeface="+mj-lt"/>
              </a:rPr>
              <a:t>European Agency for Development in Special Needs Education (2012). Teacher Education for Inclusion. Profile of Inclusive Teachers. Odense (Denmark) &amp; Brussels (</a:t>
            </a:r>
            <a:r>
              <a:rPr lang="de-DE" dirty="0" err="1">
                <a:solidFill>
                  <a:schemeClr val="tx1"/>
                </a:solidFill>
                <a:latin typeface="+mj-lt"/>
              </a:rPr>
              <a:t>Belgium</a:t>
            </a:r>
            <a:r>
              <a:rPr lang="de-DE" dirty="0">
                <a:solidFill>
                  <a:schemeClr val="tx1"/>
                </a:solidFill>
                <a:latin typeface="+mj-lt"/>
              </a:rPr>
              <a:t>).</a:t>
            </a:r>
          </a:p>
          <a:p>
            <a:pPr>
              <a:lnSpc>
                <a:spcPct val="100000"/>
              </a:lnSpc>
              <a:spcBef>
                <a:spcPts val="0"/>
              </a:spcBef>
              <a:spcAft>
                <a:spcPts val="600"/>
              </a:spcAft>
              <a:buClr>
                <a:srgbClr val="0070C0"/>
              </a:buClr>
              <a:buFont typeface="+mj-lt"/>
              <a:buAutoNum type="arabicPeriod"/>
            </a:pPr>
            <a:r>
              <a:rPr lang="de-DE" dirty="0">
                <a:solidFill>
                  <a:schemeClr val="tx1"/>
                </a:solidFill>
                <a:latin typeface="+mj-lt"/>
              </a:rPr>
              <a:t>Kopp, B. (2009). Inklusive Überzeugung und Selbstwirksamkeit im Umgang mit Heterogenität. Wie denken Studierende des Lehramts für Grundschulen? </a:t>
            </a:r>
            <a:r>
              <a:rPr lang="de-DE" dirty="0" err="1">
                <a:solidFill>
                  <a:schemeClr val="tx1"/>
                </a:solidFill>
                <a:latin typeface="+mj-lt"/>
              </a:rPr>
              <a:t>Ztschr</a:t>
            </a:r>
            <a:r>
              <a:rPr lang="de-DE" dirty="0">
                <a:solidFill>
                  <a:schemeClr val="tx1"/>
                </a:solidFill>
                <a:latin typeface="+mj-lt"/>
              </a:rPr>
              <a:t>. Empirische Sonderpädagogik, 1. Jg., Heft 1, 5-25.</a:t>
            </a:r>
          </a:p>
          <a:p>
            <a:pPr>
              <a:lnSpc>
                <a:spcPct val="100000"/>
              </a:lnSpc>
              <a:spcBef>
                <a:spcPts val="0"/>
              </a:spcBef>
              <a:spcAft>
                <a:spcPts val="600"/>
              </a:spcAft>
              <a:buClr>
                <a:srgbClr val="0070C0"/>
              </a:buClr>
              <a:buFont typeface="+mj-lt"/>
              <a:buAutoNum type="arabicPeriod"/>
            </a:pPr>
            <a:r>
              <a:rPr lang="de-DE" dirty="0">
                <a:solidFill>
                  <a:schemeClr val="tx1"/>
                </a:solidFill>
                <a:latin typeface="+mj-lt"/>
              </a:rPr>
              <a:t>Melzer, C. &amp; Hillenbrand, C. &amp; Sprenger, D. &amp; Hennemann, T. (2015). Aufgaben von Lehrkräften in inklusiven Bildungssystemen – Review internationaler Studien. Ztschr. Erziehungswissenschaft, 26. Jg., Heft 51, S. 61-80.</a:t>
            </a:r>
          </a:p>
          <a:p>
            <a:pPr>
              <a:lnSpc>
                <a:spcPct val="100000"/>
              </a:lnSpc>
              <a:spcBef>
                <a:spcPts val="0"/>
              </a:spcBef>
              <a:spcAft>
                <a:spcPts val="600"/>
              </a:spcAft>
              <a:buClr>
                <a:srgbClr val="0070C0"/>
              </a:buClr>
              <a:buFont typeface="+mj-lt"/>
              <a:buAutoNum type="arabicPeriod"/>
            </a:pPr>
            <a:r>
              <a:rPr lang="de-DE" dirty="0">
                <a:solidFill>
                  <a:schemeClr val="tx1"/>
                </a:solidFill>
                <a:latin typeface="+mj-lt"/>
              </a:rPr>
              <a:t>Schöler, J. (2014). Was ist notwendig für echte Inklusion in der Schule? Ztschr. Pädagogik Leben, 2-2014, S. 14-15.</a:t>
            </a:r>
          </a:p>
          <a:p>
            <a:pPr>
              <a:lnSpc>
                <a:spcPct val="100000"/>
              </a:lnSpc>
              <a:spcBef>
                <a:spcPts val="0"/>
              </a:spcBef>
              <a:spcAft>
                <a:spcPts val="600"/>
              </a:spcAft>
              <a:buClr>
                <a:srgbClr val="0070C0"/>
              </a:buClr>
              <a:buFont typeface="+mj-lt"/>
              <a:buAutoNum type="arabicPeriod"/>
            </a:pPr>
            <a:r>
              <a:rPr lang="de-DE" dirty="0">
                <a:solidFill>
                  <a:schemeClr val="tx1"/>
                </a:solidFill>
                <a:latin typeface="+mj-lt"/>
              </a:rPr>
              <a:t>Simon, T. (2019). Inklusionsorientierte individuelle Förderung im Unterricht im Spannungsfeld differenzbezogen-positiver und normbezogen-negativer Einstellungen zu Heterogenität. Zeitschrift für Inklusion, (3). https://www.inklusion-online.net/index.php/inklusion-online/article/view/511 </a:t>
            </a:r>
          </a:p>
          <a:p>
            <a:pPr>
              <a:lnSpc>
                <a:spcPct val="100000"/>
              </a:lnSpc>
              <a:spcBef>
                <a:spcPts val="0"/>
              </a:spcBef>
              <a:spcAft>
                <a:spcPts val="600"/>
              </a:spcAft>
              <a:buClr>
                <a:srgbClr val="0070C0"/>
              </a:buClr>
              <a:buFont typeface="+mj-lt"/>
              <a:buAutoNum type="arabicPeriod"/>
            </a:pPr>
            <a:r>
              <a:rPr lang="de-DE" dirty="0">
                <a:solidFill>
                  <a:schemeClr val="tx1"/>
                </a:solidFill>
                <a:latin typeface="+mj-lt"/>
              </a:rPr>
              <a:t>Textor, A. (2015). Einführung in die Inklusionspädagogik. Klinkhardt Bad Heilbrunn.</a:t>
            </a:r>
          </a:p>
          <a:p>
            <a:pPr marL="0" indent="0">
              <a:lnSpc>
                <a:spcPct val="100000"/>
              </a:lnSpc>
              <a:spcBef>
                <a:spcPts val="0"/>
              </a:spcBef>
              <a:spcAft>
                <a:spcPts val="600"/>
              </a:spcAft>
              <a:buClr>
                <a:srgbClr val="0070C0"/>
              </a:buClr>
              <a:buNone/>
            </a:pPr>
            <a:endParaRPr lang="de-DE" b="1" dirty="0">
              <a:solidFill>
                <a:schemeClr val="tx1"/>
              </a:solidFill>
              <a:latin typeface="+mj-lt"/>
            </a:endParaRPr>
          </a:p>
          <a:p>
            <a:pPr>
              <a:lnSpc>
                <a:spcPct val="100000"/>
              </a:lnSpc>
              <a:spcBef>
                <a:spcPts val="0"/>
              </a:spcBef>
              <a:spcAft>
                <a:spcPts val="600"/>
              </a:spcAft>
              <a:buClr>
                <a:srgbClr val="0070C0"/>
              </a:buClr>
              <a:buFont typeface="+mj-lt"/>
              <a:buAutoNum type="arabicPeriod"/>
            </a:pPr>
            <a:endParaRPr lang="de-DE" b="1" dirty="0">
              <a:solidFill>
                <a:schemeClr val="tx1"/>
              </a:solidFill>
              <a:latin typeface="+mj-lt"/>
            </a:endParaRPr>
          </a:p>
        </p:txBody>
      </p:sp>
    </p:spTree>
    <p:extLst>
      <p:ext uri="{BB962C8B-B14F-4D97-AF65-F5344CB8AC3E}">
        <p14:creationId xmlns:p14="http://schemas.microsoft.com/office/powerpoint/2010/main" val="171021737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4435" y="2215299"/>
            <a:ext cx="10749366" cy="3963709"/>
          </a:xfrm>
        </p:spPr>
        <p:txBody>
          <a:bodyPr>
            <a:noAutofit/>
          </a:bodyPr>
          <a:lstStyle/>
          <a:p>
            <a:pPr algn="ctr">
              <a:lnSpc>
                <a:spcPct val="120000"/>
              </a:lnSpc>
              <a:spcBef>
                <a:spcPts val="0"/>
              </a:spcBef>
              <a:spcAft>
                <a:spcPts val="1800"/>
              </a:spcAft>
              <a:buClr>
                <a:srgbClr val="C00000"/>
              </a:buClr>
            </a:pPr>
            <a:r>
              <a:rPr lang="de-DE" sz="2000" dirty="0">
                <a:solidFill>
                  <a:schemeClr val="tx1"/>
                </a:solidFill>
                <a:latin typeface="+mj-lt"/>
              </a:rPr>
              <a:t>„Eine inklusive Schule ist in erster Linie eine Schule, die Zugangsbarrieren abbaut, Diskriminierung und sozialer Benachteiligung entgegenwirkt und soziale Teilhabe und Partizipation für alle Kinder und Jugendlichen herzustellen versucht. Denn inklusiv sein heißt, Vielfalt wertzuschätzen und Barrieren in der Umsetzung des Rechtes auf Bildung ohne Diskriminierung abzubauen und damit Chancengleichheit zu realisieren“ (Schmidt, 2012, S. 5). </a:t>
            </a:r>
          </a:p>
        </p:txBody>
      </p:sp>
      <p:sp>
        <p:nvSpPr>
          <p:cNvPr id="5" name="Titel 4"/>
          <p:cNvSpPr>
            <a:spLocks noGrp="1"/>
          </p:cNvSpPr>
          <p:nvPr>
            <p:ph type="title"/>
          </p:nvPr>
        </p:nvSpPr>
        <p:spPr/>
        <p:txBody>
          <a:bodyPr>
            <a:normAutofit/>
          </a:bodyPr>
          <a:lstStyle/>
          <a:p>
            <a:r>
              <a:rPr lang="de-AT" sz="3200" dirty="0"/>
              <a:t>Entwicklungsziel: Inklusive Schule</a:t>
            </a:r>
          </a:p>
        </p:txBody>
      </p:sp>
      <p:pic>
        <p:nvPicPr>
          <p:cNvPr id="2" name="Audio 1">
            <a:hlinkClick r:id="" action="ppaction://media"/>
            <a:extLst>
              <a:ext uri="{FF2B5EF4-FFF2-40B4-BE49-F238E27FC236}">
                <a16:creationId xmlns:a16="http://schemas.microsoft.com/office/drawing/2014/main" id="{AAF9E2C5-14BD-423A-BCAC-271E2287B7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920646860"/>
      </p:ext>
    </p:extLst>
  </p:cSld>
  <p:clrMapOvr>
    <a:masterClrMapping/>
  </p:clrMapOvr>
  <mc:AlternateContent xmlns:mc="http://schemas.openxmlformats.org/markup-compatibility/2006" xmlns:p14="http://schemas.microsoft.com/office/powerpoint/2010/main">
    <mc:Choice Requires="p14">
      <p:transition spd="slow" p14:dur="2000" advTm="40459">
        <p14:prism/>
      </p:transition>
    </mc:Choice>
    <mc:Fallback xmlns="">
      <p:transition spd="slow" advTm="404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sz="3200" dirty="0"/>
              <a:t>Gelingensbedingung für eine inklusive Schule</a:t>
            </a:r>
            <a:endParaRPr lang="de-AT" sz="3200" dirty="0"/>
          </a:p>
        </p:txBody>
      </p:sp>
      <p:sp>
        <p:nvSpPr>
          <p:cNvPr id="3" name="Inhaltsplatzhalter 2"/>
          <p:cNvSpPr>
            <a:spLocks noGrp="1"/>
          </p:cNvSpPr>
          <p:nvPr>
            <p:ph sz="half" idx="1"/>
          </p:nvPr>
        </p:nvSpPr>
        <p:spPr>
          <a:xfrm>
            <a:off x="609600" y="1825625"/>
            <a:ext cx="5410200" cy="4351338"/>
          </a:xfrm>
        </p:spPr>
        <p:txBody>
          <a:bodyPr>
            <a:noAutofit/>
          </a:bodyPr>
          <a:lstStyle/>
          <a:p>
            <a:pPr>
              <a:lnSpc>
                <a:spcPct val="100000"/>
              </a:lnSpc>
              <a:spcBef>
                <a:spcPts val="0"/>
              </a:spcBef>
              <a:spcAft>
                <a:spcPts val="1200"/>
              </a:spcAft>
              <a:buClr>
                <a:srgbClr val="C00000"/>
              </a:buClr>
              <a:buSzPct val="100000"/>
              <a:buFont typeface="Wingdings 2" panose="05020102010507070707" pitchFamily="18" charset="2"/>
              <a:buChar char=""/>
            </a:pPr>
            <a:r>
              <a:rPr lang="de-DE" sz="1800" dirty="0">
                <a:solidFill>
                  <a:schemeClr val="tx1"/>
                </a:solidFill>
                <a:latin typeface="+mj-lt"/>
              </a:rPr>
              <a:t>niedriges Kinder-Lehrkraft-Verhältnis</a:t>
            </a:r>
          </a:p>
          <a:p>
            <a:pPr>
              <a:lnSpc>
                <a:spcPct val="100000"/>
              </a:lnSpc>
              <a:spcBef>
                <a:spcPts val="0"/>
              </a:spcBef>
              <a:spcAft>
                <a:spcPts val="1200"/>
              </a:spcAft>
              <a:buClr>
                <a:srgbClr val="C00000"/>
              </a:buClr>
              <a:buSzPct val="100000"/>
              <a:buFont typeface="Wingdings 2" panose="05020102010507070707" pitchFamily="18" charset="2"/>
              <a:buChar char=""/>
            </a:pPr>
            <a:r>
              <a:rPr lang="de-DE" sz="1800" dirty="0">
                <a:solidFill>
                  <a:schemeClr val="tx1"/>
                </a:solidFill>
                <a:latin typeface="+mj-lt"/>
              </a:rPr>
              <a:t>Zwei/Mehr-Pädagogen-System</a:t>
            </a:r>
          </a:p>
          <a:p>
            <a:pPr>
              <a:lnSpc>
                <a:spcPct val="100000"/>
              </a:lnSpc>
              <a:spcBef>
                <a:spcPts val="0"/>
              </a:spcBef>
              <a:spcAft>
                <a:spcPts val="1200"/>
              </a:spcAft>
              <a:buClr>
                <a:srgbClr val="C00000"/>
              </a:buClr>
              <a:buSzPct val="100000"/>
              <a:buFont typeface="Wingdings 2" panose="05020102010507070707" pitchFamily="18" charset="2"/>
              <a:buChar char=""/>
            </a:pPr>
            <a:r>
              <a:rPr lang="de-DE" sz="1800" dirty="0">
                <a:solidFill>
                  <a:schemeClr val="tx1"/>
                </a:solidFill>
                <a:latin typeface="+mj-lt"/>
              </a:rPr>
              <a:t>professionelle Teamarbeit</a:t>
            </a:r>
          </a:p>
          <a:p>
            <a:pPr>
              <a:lnSpc>
                <a:spcPct val="100000"/>
              </a:lnSpc>
              <a:spcBef>
                <a:spcPts val="0"/>
              </a:spcBef>
              <a:spcAft>
                <a:spcPts val="1200"/>
              </a:spcAft>
              <a:buClr>
                <a:srgbClr val="C00000"/>
              </a:buClr>
              <a:buSzPct val="100000"/>
              <a:buFont typeface="Wingdings 2" panose="05020102010507070707" pitchFamily="18" charset="2"/>
              <a:buChar char=""/>
            </a:pPr>
            <a:r>
              <a:rPr lang="de-DE" sz="1800" dirty="0">
                <a:solidFill>
                  <a:schemeClr val="tx1"/>
                </a:solidFill>
                <a:latin typeface="+mj-lt"/>
              </a:rPr>
              <a:t>passende Unterrichtsmaterialien</a:t>
            </a:r>
          </a:p>
          <a:p>
            <a:pPr>
              <a:lnSpc>
                <a:spcPct val="100000"/>
              </a:lnSpc>
              <a:spcBef>
                <a:spcPts val="0"/>
              </a:spcBef>
              <a:spcAft>
                <a:spcPts val="1200"/>
              </a:spcAft>
              <a:buClr>
                <a:srgbClr val="C00000"/>
              </a:buClr>
              <a:buSzPct val="100000"/>
              <a:buFont typeface="Wingdings 2" panose="05020102010507070707" pitchFamily="18" charset="2"/>
              <a:buChar char=""/>
            </a:pPr>
            <a:r>
              <a:rPr lang="de-DE" sz="1800" dirty="0">
                <a:solidFill>
                  <a:schemeClr val="tx1"/>
                </a:solidFill>
                <a:latin typeface="+mj-lt"/>
              </a:rPr>
              <a:t>an individuellen Lernzielen orientierte Leistungsbewertung</a:t>
            </a:r>
          </a:p>
          <a:p>
            <a:pPr>
              <a:lnSpc>
                <a:spcPct val="100000"/>
              </a:lnSpc>
              <a:spcBef>
                <a:spcPts val="0"/>
              </a:spcBef>
              <a:spcAft>
                <a:spcPts val="1200"/>
              </a:spcAft>
              <a:buClr>
                <a:srgbClr val="C00000"/>
              </a:buClr>
              <a:buSzPct val="100000"/>
              <a:buFont typeface="Wingdings 2" panose="05020102010507070707" pitchFamily="18" charset="2"/>
              <a:buChar char=""/>
            </a:pPr>
            <a:r>
              <a:rPr lang="de-DE" sz="1800" dirty="0">
                <a:solidFill>
                  <a:schemeClr val="tx1"/>
                </a:solidFill>
                <a:latin typeface="+mj-lt"/>
              </a:rPr>
              <a:t>kontinuierliche Fortbildung</a:t>
            </a:r>
          </a:p>
          <a:p>
            <a:pPr>
              <a:lnSpc>
                <a:spcPct val="100000"/>
              </a:lnSpc>
              <a:spcBef>
                <a:spcPts val="0"/>
              </a:spcBef>
              <a:spcAft>
                <a:spcPts val="1200"/>
              </a:spcAft>
              <a:buClr>
                <a:srgbClr val="C00000"/>
              </a:buClr>
              <a:buSzPct val="100000"/>
              <a:buFont typeface="Wingdings 2" panose="05020102010507070707" pitchFamily="18" charset="2"/>
              <a:buChar char=""/>
            </a:pPr>
            <a:r>
              <a:rPr lang="de-DE" sz="1800" dirty="0">
                <a:solidFill>
                  <a:schemeClr val="tx1"/>
                </a:solidFill>
                <a:latin typeface="+mj-lt"/>
              </a:rPr>
              <a:t>diagnostische Kompetenz</a:t>
            </a:r>
          </a:p>
          <a:p>
            <a:pPr>
              <a:lnSpc>
                <a:spcPct val="100000"/>
              </a:lnSpc>
              <a:spcBef>
                <a:spcPts val="0"/>
              </a:spcBef>
              <a:spcAft>
                <a:spcPts val="1200"/>
              </a:spcAft>
              <a:buClr>
                <a:srgbClr val="C00000"/>
              </a:buClr>
              <a:buSzPct val="100000"/>
              <a:buFont typeface="Wingdings 2" panose="05020102010507070707" pitchFamily="18" charset="2"/>
              <a:buChar char=""/>
            </a:pPr>
            <a:r>
              <a:rPr lang="de-DE" sz="1800" dirty="0">
                <a:solidFill>
                  <a:schemeClr val="tx1"/>
                </a:solidFill>
                <a:latin typeface="+mj-lt"/>
              </a:rPr>
              <a:t>didaktische Expertise </a:t>
            </a:r>
          </a:p>
          <a:p>
            <a:pPr>
              <a:lnSpc>
                <a:spcPct val="100000"/>
              </a:lnSpc>
              <a:spcBef>
                <a:spcPts val="0"/>
              </a:spcBef>
              <a:spcAft>
                <a:spcPts val="1200"/>
              </a:spcAft>
              <a:buClr>
                <a:srgbClr val="C00000"/>
              </a:buClr>
              <a:buSzPct val="100000"/>
              <a:buFont typeface="Wingdings 2" panose="05020102010507070707" pitchFamily="18" charset="2"/>
              <a:buChar char=""/>
            </a:pPr>
            <a:r>
              <a:rPr lang="de-DE" sz="1800" dirty="0">
                <a:solidFill>
                  <a:schemeClr val="tx1"/>
                </a:solidFill>
                <a:latin typeface="+mj-lt"/>
              </a:rPr>
              <a:t>Einstellungen der Lehrkräfte</a:t>
            </a:r>
          </a:p>
          <a:p>
            <a:pPr marL="0" indent="0">
              <a:lnSpc>
                <a:spcPct val="100000"/>
              </a:lnSpc>
              <a:spcBef>
                <a:spcPts val="0"/>
              </a:spcBef>
              <a:spcAft>
                <a:spcPts val="1200"/>
              </a:spcAft>
              <a:buClr>
                <a:srgbClr val="C00000"/>
              </a:buClr>
              <a:buSzPct val="100000"/>
              <a:buNone/>
            </a:pPr>
            <a:r>
              <a:rPr lang="de-DE" sz="1400" dirty="0">
                <a:solidFill>
                  <a:schemeClr val="tx1"/>
                </a:solidFill>
                <a:latin typeface="+mj-lt"/>
              </a:rPr>
              <a:t>(vgl. Textor, 2015, S. 119, Helmke, 2014, S. 257ff)</a:t>
            </a:r>
          </a:p>
        </p:txBody>
      </p:sp>
      <p:sp>
        <p:nvSpPr>
          <p:cNvPr id="2" name="Inhaltsplatzhalter 1">
            <a:extLst>
              <a:ext uri="{FF2B5EF4-FFF2-40B4-BE49-F238E27FC236}">
                <a16:creationId xmlns:a16="http://schemas.microsoft.com/office/drawing/2014/main" id="{F2CBF00D-2F5C-46F3-82A8-56AF6ABD6F0C}"/>
              </a:ext>
            </a:extLst>
          </p:cNvPr>
          <p:cNvSpPr>
            <a:spLocks noGrp="1"/>
          </p:cNvSpPr>
          <p:nvPr>
            <p:ph sz="half" idx="2"/>
          </p:nvPr>
        </p:nvSpPr>
        <p:spPr>
          <a:xfrm>
            <a:off x="6172200" y="1825624"/>
            <a:ext cx="5410200" cy="4782565"/>
          </a:xfrm>
        </p:spPr>
        <p:txBody>
          <a:bodyPr>
            <a:noAutofit/>
          </a:bodyPr>
          <a:lstStyle/>
          <a:p>
            <a:pPr>
              <a:lnSpc>
                <a:spcPct val="120000"/>
              </a:lnSpc>
              <a:spcBef>
                <a:spcPts val="0"/>
              </a:spcBef>
              <a:spcAft>
                <a:spcPts val="1200"/>
              </a:spcAft>
              <a:buClr>
                <a:srgbClr val="C00000"/>
              </a:buClr>
              <a:buSzPct val="100000"/>
              <a:buFont typeface="Wingdings 2" panose="05020102010507070707" pitchFamily="18" charset="2"/>
              <a:buChar char=""/>
            </a:pPr>
            <a:r>
              <a:rPr lang="de-DE" sz="1800" dirty="0">
                <a:solidFill>
                  <a:schemeClr val="tx1"/>
                </a:solidFill>
                <a:latin typeface="+mj-lt"/>
              </a:rPr>
              <a:t>„die Bereitschaft aller Beteiligten, sich innerlich darauf einzustellen (…)</a:t>
            </a:r>
          </a:p>
          <a:p>
            <a:pPr>
              <a:lnSpc>
                <a:spcPct val="120000"/>
              </a:lnSpc>
              <a:spcBef>
                <a:spcPts val="0"/>
              </a:spcBef>
              <a:spcAft>
                <a:spcPts val="1200"/>
              </a:spcAft>
              <a:buClr>
                <a:srgbClr val="C00000"/>
              </a:buClr>
              <a:buSzPct val="100000"/>
              <a:buFont typeface="Wingdings 2" panose="05020102010507070707" pitchFamily="18" charset="2"/>
              <a:buChar char=""/>
            </a:pPr>
            <a:r>
              <a:rPr lang="de-DE" sz="1800" dirty="0">
                <a:solidFill>
                  <a:schemeClr val="tx1"/>
                </a:solidFill>
                <a:latin typeface="+mj-lt"/>
              </a:rPr>
              <a:t>Kooperationsbereitschaft aller beteiligten Erwachsenen (…)</a:t>
            </a:r>
          </a:p>
          <a:p>
            <a:pPr>
              <a:lnSpc>
                <a:spcPct val="120000"/>
              </a:lnSpc>
              <a:spcBef>
                <a:spcPts val="0"/>
              </a:spcBef>
              <a:spcAft>
                <a:spcPts val="1200"/>
              </a:spcAft>
              <a:buClr>
                <a:srgbClr val="C00000"/>
              </a:buClr>
              <a:buSzPct val="100000"/>
              <a:buFont typeface="Wingdings 2" panose="05020102010507070707" pitchFamily="18" charset="2"/>
              <a:buChar char=""/>
            </a:pPr>
            <a:r>
              <a:rPr lang="de-DE" sz="1800" dirty="0">
                <a:solidFill>
                  <a:schemeClr val="tx1"/>
                </a:solidFill>
                <a:latin typeface="+mj-lt"/>
              </a:rPr>
              <a:t>‚von Oben‘ gewollt und unterstützt“ </a:t>
            </a:r>
            <a:r>
              <a:rPr lang="de-DE" sz="1400" dirty="0">
                <a:solidFill>
                  <a:schemeClr val="tx1"/>
                </a:solidFill>
                <a:latin typeface="+mj-lt"/>
              </a:rPr>
              <a:t>(Schöler, 2014, S. 14)</a:t>
            </a:r>
          </a:p>
          <a:p>
            <a:pPr>
              <a:lnSpc>
                <a:spcPct val="120000"/>
              </a:lnSpc>
              <a:spcBef>
                <a:spcPts val="0"/>
              </a:spcBef>
              <a:spcAft>
                <a:spcPts val="1200"/>
              </a:spcAft>
              <a:buClr>
                <a:srgbClr val="C00000"/>
              </a:buClr>
              <a:buSzPct val="100000"/>
              <a:buFont typeface="Wingdings" panose="05000000000000000000" pitchFamily="2" charset="2"/>
              <a:buChar char="è"/>
            </a:pPr>
            <a:r>
              <a:rPr lang="de-DE" sz="1800" b="1" dirty="0">
                <a:solidFill>
                  <a:schemeClr val="tx1"/>
                </a:solidFill>
                <a:latin typeface="+mj-lt"/>
              </a:rPr>
              <a:t>Einstellungen aller Beteiligten</a:t>
            </a:r>
          </a:p>
          <a:p>
            <a:pPr>
              <a:lnSpc>
                <a:spcPct val="120000"/>
              </a:lnSpc>
              <a:spcBef>
                <a:spcPts val="0"/>
              </a:spcBef>
              <a:spcAft>
                <a:spcPts val="1200"/>
              </a:spcAft>
              <a:buClr>
                <a:srgbClr val="C00000"/>
              </a:buClr>
              <a:buSzPct val="100000"/>
              <a:buFont typeface="Wingdings" panose="05000000000000000000" pitchFamily="2" charset="2"/>
              <a:buChar char="è"/>
            </a:pPr>
            <a:r>
              <a:rPr lang="de-DE" sz="1800" b="1" dirty="0">
                <a:solidFill>
                  <a:schemeClr val="tx1"/>
                </a:solidFill>
                <a:latin typeface="+mj-lt"/>
              </a:rPr>
              <a:t>Inklusive Kompetenz der Lehrkräfte</a:t>
            </a:r>
          </a:p>
          <a:p>
            <a:pPr lvl="1">
              <a:lnSpc>
                <a:spcPct val="120000"/>
              </a:lnSpc>
              <a:spcBef>
                <a:spcPts val="0"/>
              </a:spcBef>
              <a:spcAft>
                <a:spcPts val="600"/>
              </a:spcAft>
              <a:buClr>
                <a:srgbClr val="C00000"/>
              </a:buClr>
              <a:buSzPct val="100000"/>
              <a:buFont typeface="Wingdings 2" panose="05020102010507070707" pitchFamily="18" charset="2"/>
              <a:buChar char=""/>
            </a:pPr>
            <a:r>
              <a:rPr lang="de-DE" sz="1600" dirty="0">
                <a:solidFill>
                  <a:schemeClr val="tx1"/>
                </a:solidFill>
                <a:latin typeface="+mj-lt"/>
              </a:rPr>
              <a:t>Einstellungen und Haltungen (Attitudes)</a:t>
            </a:r>
          </a:p>
          <a:p>
            <a:pPr lvl="1">
              <a:lnSpc>
                <a:spcPct val="120000"/>
              </a:lnSpc>
              <a:spcBef>
                <a:spcPts val="0"/>
              </a:spcBef>
              <a:spcAft>
                <a:spcPts val="600"/>
              </a:spcAft>
              <a:buClr>
                <a:srgbClr val="C00000"/>
              </a:buClr>
              <a:buSzPct val="100000"/>
              <a:buFont typeface="Wingdings 2" panose="05020102010507070707" pitchFamily="18" charset="2"/>
              <a:buChar char=""/>
            </a:pPr>
            <a:r>
              <a:rPr lang="de-DE" sz="1600" dirty="0">
                <a:solidFill>
                  <a:schemeClr val="tx1"/>
                </a:solidFill>
                <a:latin typeface="+mj-lt"/>
              </a:rPr>
              <a:t>Wissen (Knowledge)</a:t>
            </a:r>
          </a:p>
          <a:p>
            <a:pPr lvl="1">
              <a:lnSpc>
                <a:spcPct val="120000"/>
              </a:lnSpc>
              <a:spcBef>
                <a:spcPts val="0"/>
              </a:spcBef>
              <a:spcAft>
                <a:spcPts val="600"/>
              </a:spcAft>
              <a:buClr>
                <a:srgbClr val="C00000"/>
              </a:buClr>
              <a:buSzPct val="100000"/>
              <a:buFont typeface="Wingdings 2" panose="05020102010507070707" pitchFamily="18" charset="2"/>
              <a:buChar char=""/>
            </a:pPr>
            <a:r>
              <a:rPr lang="de-DE" sz="1600" dirty="0">
                <a:solidFill>
                  <a:schemeClr val="tx1"/>
                </a:solidFill>
                <a:latin typeface="+mj-lt"/>
              </a:rPr>
              <a:t>Fertigkeiten und Handlungsmöglichkeiten (Skills)</a:t>
            </a:r>
          </a:p>
          <a:p>
            <a:pPr marL="457200" lvl="1" indent="0">
              <a:lnSpc>
                <a:spcPct val="120000"/>
              </a:lnSpc>
              <a:spcBef>
                <a:spcPts val="0"/>
              </a:spcBef>
              <a:spcAft>
                <a:spcPts val="600"/>
              </a:spcAft>
              <a:buClr>
                <a:srgbClr val="C00000"/>
              </a:buClr>
              <a:buSzPct val="100000"/>
              <a:buNone/>
            </a:pPr>
            <a:r>
              <a:rPr lang="de-DE" dirty="0">
                <a:solidFill>
                  <a:schemeClr val="tx1"/>
                </a:solidFill>
                <a:latin typeface="+mj-lt"/>
              </a:rPr>
              <a:t>(vgl. Melzer et al., 2015, S. 61; European Agency for Development in Special Needs Education, 2012; Weinert, 2002)</a:t>
            </a:r>
          </a:p>
        </p:txBody>
      </p:sp>
      <p:pic>
        <p:nvPicPr>
          <p:cNvPr id="4" name="Audio 3">
            <a:hlinkClick r:id="" action="ppaction://media"/>
            <a:extLst>
              <a:ext uri="{FF2B5EF4-FFF2-40B4-BE49-F238E27FC236}">
                <a16:creationId xmlns:a16="http://schemas.microsoft.com/office/drawing/2014/main" id="{350434ED-CCA8-4B91-9307-B59E739BAA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68740380"/>
      </p:ext>
    </p:extLst>
  </p:cSld>
  <p:clrMapOvr>
    <a:masterClrMapping/>
  </p:clrMapOvr>
  <mc:AlternateContent xmlns:mc="http://schemas.openxmlformats.org/markup-compatibility/2006" xmlns:p14="http://schemas.microsoft.com/office/powerpoint/2010/main">
    <mc:Choice Requires="p14">
      <p:transition spd="slow" p14:dur="2000" advTm="76497">
        <p14:prism/>
      </p:transition>
    </mc:Choice>
    <mc:Fallback xmlns="">
      <p:transition spd="slow" advTm="764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402238"/>
            <a:ext cx="3528527" cy="2187227"/>
          </a:xfrm>
        </p:spPr>
        <p:txBody>
          <a:bodyPr/>
          <a:lstStyle/>
          <a:p>
            <a:r>
              <a:rPr lang="de-AT" sz="2800" dirty="0"/>
              <a:t>Zentrales Forschungsinteresse der Studie</a:t>
            </a:r>
          </a:p>
        </p:txBody>
      </p:sp>
      <p:sp>
        <p:nvSpPr>
          <p:cNvPr id="3" name="Textplatzhalter 2"/>
          <p:cNvSpPr>
            <a:spLocks noGrp="1"/>
          </p:cNvSpPr>
          <p:nvPr>
            <p:ph type="body" idx="1"/>
          </p:nvPr>
        </p:nvSpPr>
        <p:spPr>
          <a:xfrm>
            <a:off x="6096000" y="2256838"/>
            <a:ext cx="5496732" cy="2623421"/>
          </a:xfrm>
        </p:spPr>
        <p:txBody>
          <a:bodyPr>
            <a:noAutofit/>
          </a:bodyPr>
          <a:lstStyle/>
          <a:p>
            <a:pPr>
              <a:lnSpc>
                <a:spcPct val="100000"/>
              </a:lnSpc>
            </a:pPr>
            <a:r>
              <a:rPr lang="de-DE" sz="2000" dirty="0"/>
              <a:t>Über welches Maß an inklusiven Einstellungen verfügen </a:t>
            </a:r>
            <a:r>
              <a:rPr lang="de-DE" sz="2000" b="1" dirty="0"/>
              <a:t>Bürgerinnen und Bürger</a:t>
            </a:r>
            <a:r>
              <a:rPr lang="de-DE" sz="2000" dirty="0"/>
              <a:t>, aber auch </a:t>
            </a:r>
            <a:r>
              <a:rPr lang="de-DE" sz="2000" b="1" dirty="0"/>
              <a:t>Lehramtsstudentinnen und -studenten</a:t>
            </a:r>
            <a:r>
              <a:rPr lang="de-DE" sz="2000" dirty="0"/>
              <a:t>, welche nach dem neuen Curriculum ihre Lehramtsausbildung absolvieren?</a:t>
            </a:r>
          </a:p>
          <a:p>
            <a:pPr>
              <a:lnSpc>
                <a:spcPct val="100000"/>
              </a:lnSpc>
            </a:pPr>
            <a:endParaRPr lang="de-DE" sz="2000" dirty="0"/>
          </a:p>
          <a:p>
            <a:pPr>
              <a:lnSpc>
                <a:spcPct val="100000"/>
              </a:lnSpc>
            </a:pPr>
            <a:r>
              <a:rPr lang="de-DE" sz="2000" dirty="0"/>
              <a:t>Welche Unterschiede lassen sich zwischen einzelnen Akteursgruppen finden?</a:t>
            </a:r>
            <a:endParaRPr lang="de-AT" sz="2000" dirty="0"/>
          </a:p>
        </p:txBody>
      </p:sp>
      <p:pic>
        <p:nvPicPr>
          <p:cNvPr id="8" name="Grafik 7">
            <a:extLst>
              <a:ext uri="{FF2B5EF4-FFF2-40B4-BE49-F238E27FC236}">
                <a16:creationId xmlns:a16="http://schemas.microsoft.com/office/drawing/2014/main" id="{26346510-D2DE-42EE-88E1-0769FF962FE0}"/>
              </a:ext>
            </a:extLst>
          </p:cNvPr>
          <p:cNvPicPr>
            <a:picLocks noChangeAspect="1"/>
          </p:cNvPicPr>
          <p:nvPr/>
        </p:nvPicPr>
        <p:blipFill>
          <a:blip r:embed="rId4">
            <a:clrChange>
              <a:clrFrom>
                <a:srgbClr val="ED1C24"/>
              </a:clrFrom>
              <a:clrTo>
                <a:srgbClr val="ED1C24">
                  <a:alpha val="0"/>
                </a:srgbClr>
              </a:clrTo>
            </a:clrChange>
          </a:blip>
          <a:stretch>
            <a:fillRect/>
          </a:stretch>
        </p:blipFill>
        <p:spPr>
          <a:xfrm>
            <a:off x="4109324" y="2219325"/>
            <a:ext cx="1390650" cy="2419350"/>
          </a:xfrm>
          <a:prstGeom prst="rect">
            <a:avLst/>
          </a:prstGeom>
        </p:spPr>
      </p:pic>
      <p:pic>
        <p:nvPicPr>
          <p:cNvPr id="5" name="Audio 4">
            <a:hlinkClick r:id="" action="ppaction://media"/>
            <a:extLst>
              <a:ext uri="{FF2B5EF4-FFF2-40B4-BE49-F238E27FC236}">
                <a16:creationId xmlns:a16="http://schemas.microsoft.com/office/drawing/2014/main" id="{181F3D38-6CA2-40E0-BE68-9F05DBE919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599860986"/>
      </p:ext>
    </p:extLst>
  </p:cSld>
  <p:clrMapOvr>
    <a:masterClrMapping/>
  </p:clrMapOvr>
  <mc:AlternateContent xmlns:mc="http://schemas.openxmlformats.org/markup-compatibility/2006" xmlns:p14="http://schemas.microsoft.com/office/powerpoint/2010/main">
    <mc:Choice Requires="p14">
      <p:transition spd="slow" p14:dur="2000" advTm="18655">
        <p14:prism/>
      </p:transition>
    </mc:Choice>
    <mc:Fallback xmlns="">
      <p:transition spd="slow" advTm="186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663A3C4-7B4C-491B-9870-78C846C85B85}"/>
              </a:ext>
            </a:extLst>
          </p:cNvPr>
          <p:cNvPicPr>
            <a:picLocks noChangeAspect="1"/>
          </p:cNvPicPr>
          <p:nvPr/>
        </p:nvPicPr>
        <p:blipFill rotWithShape="1">
          <a:blip r:embed="rId4"/>
          <a:srcRect t="-4123"/>
          <a:stretch/>
        </p:blipFill>
        <p:spPr>
          <a:xfrm>
            <a:off x="4788593" y="692307"/>
            <a:ext cx="6236608" cy="66935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itel 4">
            <a:extLst>
              <a:ext uri="{FF2B5EF4-FFF2-40B4-BE49-F238E27FC236}">
                <a16:creationId xmlns:a16="http://schemas.microsoft.com/office/drawing/2014/main" id="{48E56198-4A1C-4CCA-A67C-ABD10485A94F}"/>
              </a:ext>
            </a:extLst>
          </p:cNvPr>
          <p:cNvSpPr txBox="1">
            <a:spLocks/>
          </p:cNvSpPr>
          <p:nvPr/>
        </p:nvSpPr>
        <p:spPr>
          <a:xfrm rot="16200000">
            <a:off x="-2378436" y="3086007"/>
            <a:ext cx="6084929" cy="71845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r"/>
            <a:r>
              <a:rPr lang="de-AT" sz="3200" dirty="0">
                <a:solidFill>
                  <a:schemeClr val="bg1"/>
                </a:solidFill>
              </a:rPr>
              <a:t>Design          Erhebungsinstrument</a:t>
            </a:r>
          </a:p>
        </p:txBody>
      </p:sp>
      <p:sp>
        <p:nvSpPr>
          <p:cNvPr id="6" name="Textfeld 5">
            <a:extLst>
              <a:ext uri="{FF2B5EF4-FFF2-40B4-BE49-F238E27FC236}">
                <a16:creationId xmlns:a16="http://schemas.microsoft.com/office/drawing/2014/main" id="{2013E323-7043-47DF-9C37-1A8A1CA08129}"/>
              </a:ext>
            </a:extLst>
          </p:cNvPr>
          <p:cNvSpPr txBox="1"/>
          <p:nvPr/>
        </p:nvSpPr>
        <p:spPr>
          <a:xfrm>
            <a:off x="1342145" y="1097658"/>
            <a:ext cx="2683099" cy="5262979"/>
          </a:xfrm>
          <a:prstGeom prst="rect">
            <a:avLst/>
          </a:prstGeom>
          <a:noFill/>
        </p:spPr>
        <p:txBody>
          <a:bodyPr wrap="square">
            <a:spAutoFit/>
          </a:bodyPr>
          <a:lstStyle/>
          <a:p>
            <a:pPr>
              <a:spcAft>
                <a:spcPts val="1800"/>
              </a:spcAft>
              <a:buClr>
                <a:srgbClr val="C00000"/>
              </a:buClr>
            </a:pPr>
            <a:r>
              <a:rPr lang="en-US" dirty="0">
                <a:latin typeface="+mj-lt"/>
              </a:rPr>
              <a:t>empirisch-quantitativ</a:t>
            </a:r>
          </a:p>
          <a:p>
            <a:pPr>
              <a:spcAft>
                <a:spcPts val="1800"/>
              </a:spcAft>
              <a:buClr>
                <a:srgbClr val="C00000"/>
              </a:buClr>
            </a:pPr>
            <a:r>
              <a:rPr lang="en-US" dirty="0">
                <a:latin typeface="+mj-lt"/>
              </a:rPr>
              <a:t>Querschnittuntersuchung</a:t>
            </a:r>
          </a:p>
          <a:p>
            <a:pPr>
              <a:spcAft>
                <a:spcPts val="1800"/>
              </a:spcAft>
              <a:buClr>
                <a:srgbClr val="C00000"/>
              </a:buClr>
            </a:pPr>
            <a:r>
              <a:rPr lang="en-US" dirty="0">
                <a:latin typeface="+mj-lt"/>
              </a:rPr>
              <a:t>freiwillig/anonym</a:t>
            </a:r>
          </a:p>
          <a:p>
            <a:pPr>
              <a:spcAft>
                <a:spcPts val="1800"/>
              </a:spcAft>
              <a:buClr>
                <a:srgbClr val="C00000"/>
              </a:buClr>
            </a:pPr>
            <a:r>
              <a:rPr lang="en-US" dirty="0">
                <a:latin typeface="+mj-lt"/>
              </a:rPr>
              <a:t>explorative &amp; explanative Aspekte</a:t>
            </a:r>
          </a:p>
          <a:p>
            <a:pPr>
              <a:spcAft>
                <a:spcPts val="1800"/>
              </a:spcAft>
              <a:buClr>
                <a:srgbClr val="C00000"/>
              </a:buClr>
            </a:pPr>
            <a:endParaRPr lang="en-US" dirty="0">
              <a:latin typeface="+mj-lt"/>
            </a:endParaRPr>
          </a:p>
          <a:p>
            <a:pPr>
              <a:spcAft>
                <a:spcPts val="1800"/>
              </a:spcAft>
              <a:buClr>
                <a:srgbClr val="C00000"/>
              </a:buClr>
            </a:pPr>
            <a:r>
              <a:rPr lang="en-US" dirty="0">
                <a:latin typeface="+mj-lt"/>
              </a:rPr>
              <a:t>Fragebogenstudie</a:t>
            </a:r>
          </a:p>
          <a:p>
            <a:pPr>
              <a:spcAft>
                <a:spcPts val="1800"/>
              </a:spcAft>
              <a:buClr>
                <a:srgbClr val="C00000"/>
              </a:buClr>
            </a:pPr>
            <a:r>
              <a:rPr lang="en-US" dirty="0">
                <a:solidFill>
                  <a:schemeClr val="tx1"/>
                </a:solidFill>
                <a:latin typeface="+mj-lt"/>
              </a:rPr>
              <a:t>European Agency for Development in Special Needs Education (2012</a:t>
            </a:r>
            <a:r>
              <a:rPr lang="de-DE" dirty="0">
                <a:solidFill>
                  <a:schemeClr val="tx1"/>
                </a:solidFill>
                <a:latin typeface="+mj-lt"/>
              </a:rPr>
              <a:t>)</a:t>
            </a:r>
            <a:endParaRPr lang="en-US" dirty="0">
              <a:solidFill>
                <a:schemeClr val="tx1"/>
              </a:solidFill>
              <a:latin typeface="+mj-lt"/>
            </a:endParaRPr>
          </a:p>
          <a:p>
            <a:pPr>
              <a:spcAft>
                <a:spcPts val="1800"/>
              </a:spcAft>
              <a:buClr>
                <a:srgbClr val="C00000"/>
              </a:buClr>
            </a:pPr>
            <a:r>
              <a:rPr lang="en-US" dirty="0">
                <a:latin typeface="+mj-lt"/>
              </a:rPr>
              <a:t>60 bzw. 82 Items</a:t>
            </a:r>
          </a:p>
          <a:p>
            <a:pPr>
              <a:spcAft>
                <a:spcPts val="1800"/>
              </a:spcAft>
              <a:buClr>
                <a:srgbClr val="C00000"/>
              </a:buClr>
            </a:pPr>
            <a:r>
              <a:rPr lang="en-US" dirty="0">
                <a:latin typeface="+mj-lt"/>
              </a:rPr>
              <a:t>sechsteilige Ratingskala</a:t>
            </a:r>
            <a:endParaRPr lang="de-DE" dirty="0">
              <a:solidFill>
                <a:schemeClr val="tx1"/>
              </a:solidFill>
              <a:latin typeface="+mj-lt"/>
            </a:endParaRPr>
          </a:p>
        </p:txBody>
      </p:sp>
      <p:sp>
        <p:nvSpPr>
          <p:cNvPr id="7" name="Textfeld 6">
            <a:extLst>
              <a:ext uri="{FF2B5EF4-FFF2-40B4-BE49-F238E27FC236}">
                <a16:creationId xmlns:a16="http://schemas.microsoft.com/office/drawing/2014/main" id="{3416F1EF-19E4-4C37-80E3-0D9BDA118F79}"/>
              </a:ext>
            </a:extLst>
          </p:cNvPr>
          <p:cNvSpPr txBox="1"/>
          <p:nvPr/>
        </p:nvSpPr>
        <p:spPr>
          <a:xfrm rot="16200000">
            <a:off x="10164862" y="1706661"/>
            <a:ext cx="3136901" cy="307777"/>
          </a:xfrm>
          <a:prstGeom prst="rect">
            <a:avLst/>
          </a:prstGeom>
          <a:noFill/>
        </p:spPr>
        <p:txBody>
          <a:bodyPr wrap="square">
            <a:spAutoFit/>
          </a:bodyPr>
          <a:lstStyle/>
          <a:p>
            <a:pPr algn="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Abb. 1</a:t>
            </a:r>
            <a:r>
              <a:rPr lang="de-DE" sz="1400" dirty="0">
                <a:solidFill>
                  <a:srgbClr val="000000"/>
                </a:solidFill>
                <a:latin typeface="+mj-lt"/>
                <a:ea typeface="MS Mincho" panose="02020609040205080304" pitchFamily="49" charset="-128"/>
                <a:cs typeface="Times New Roman" panose="02020603050405020304" pitchFamily="18" charset="0"/>
              </a:rPr>
              <a:t>: Erhebungsinstrument</a:t>
            </a:r>
          </a:p>
        </p:txBody>
      </p:sp>
      <p:pic>
        <p:nvPicPr>
          <p:cNvPr id="3" name="Audio 2">
            <a:hlinkClick r:id="" action="ppaction://media"/>
            <a:extLst>
              <a:ext uri="{FF2B5EF4-FFF2-40B4-BE49-F238E27FC236}">
                <a16:creationId xmlns:a16="http://schemas.microsoft.com/office/drawing/2014/main" id="{4B578F66-3430-4F1C-A50C-5B89F1F803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343716614"/>
      </p:ext>
    </p:extLst>
  </p:cSld>
  <p:clrMapOvr>
    <a:masterClrMapping/>
  </p:clrMapOvr>
  <mc:AlternateContent xmlns:mc="http://schemas.openxmlformats.org/markup-compatibility/2006" xmlns:p14="http://schemas.microsoft.com/office/powerpoint/2010/main">
    <mc:Choice Requires="p14">
      <p:transition spd="slow" p14:dur="2000" advTm="30590">
        <p14:prism/>
      </p:transition>
    </mc:Choice>
    <mc:Fallback xmlns="">
      <p:transition spd="slow" advTm="305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m 18">
            <a:extLst>
              <a:ext uri="{FF2B5EF4-FFF2-40B4-BE49-F238E27FC236}">
                <a16:creationId xmlns:a16="http://schemas.microsoft.com/office/drawing/2014/main" id="{EF81E783-960E-4CFF-BEBA-40F0F7F969B4}"/>
              </a:ext>
            </a:extLst>
          </p:cNvPr>
          <p:cNvGraphicFramePr>
            <a:graphicFrameLocks/>
          </p:cNvGraphicFramePr>
          <p:nvPr/>
        </p:nvGraphicFramePr>
        <p:xfrm>
          <a:off x="6248888" y="4098719"/>
          <a:ext cx="5223530" cy="2623093"/>
        </p:xfrm>
        <a:graphic>
          <a:graphicData uri="http://schemas.openxmlformats.org/drawingml/2006/chart">
            <c:chart xmlns:c="http://schemas.openxmlformats.org/drawingml/2006/chart" xmlns:r="http://schemas.openxmlformats.org/officeDocument/2006/relationships" r:id="rId5"/>
          </a:graphicData>
        </a:graphic>
      </p:graphicFrame>
      <p:sp>
        <p:nvSpPr>
          <p:cNvPr id="5" name="Titel 4"/>
          <p:cNvSpPr>
            <a:spLocks noGrp="1"/>
          </p:cNvSpPr>
          <p:nvPr>
            <p:ph type="title"/>
          </p:nvPr>
        </p:nvSpPr>
        <p:spPr/>
        <p:txBody>
          <a:bodyPr>
            <a:normAutofit/>
          </a:bodyPr>
          <a:lstStyle/>
          <a:p>
            <a:r>
              <a:rPr lang="de-DE" sz="3200" dirty="0"/>
              <a:t>Die Stichprobe </a:t>
            </a:r>
            <a:r>
              <a:rPr lang="de-DE" sz="1800" dirty="0"/>
              <a:t>(N = 1428)</a:t>
            </a:r>
            <a:endParaRPr lang="de-AT" sz="1800" dirty="0"/>
          </a:p>
        </p:txBody>
      </p:sp>
      <p:graphicFrame>
        <p:nvGraphicFramePr>
          <p:cNvPr id="10" name="Diagramm 9">
            <a:extLst>
              <a:ext uri="{FF2B5EF4-FFF2-40B4-BE49-F238E27FC236}">
                <a16:creationId xmlns:a16="http://schemas.microsoft.com/office/drawing/2014/main" id="{50CC790C-622C-4E3C-A7DA-D695AD898658}"/>
              </a:ext>
            </a:extLst>
          </p:cNvPr>
          <p:cNvGraphicFramePr>
            <a:graphicFrameLocks/>
          </p:cNvGraphicFramePr>
          <p:nvPr/>
        </p:nvGraphicFramePr>
        <p:xfrm>
          <a:off x="609600" y="1477261"/>
          <a:ext cx="3174460" cy="25374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iagramm 13">
            <a:extLst>
              <a:ext uri="{FF2B5EF4-FFF2-40B4-BE49-F238E27FC236}">
                <a16:creationId xmlns:a16="http://schemas.microsoft.com/office/drawing/2014/main" id="{AA7B29CD-5BDE-49EA-B89D-AE0DE64B4376}"/>
              </a:ext>
            </a:extLst>
          </p:cNvPr>
          <p:cNvGraphicFramePr>
            <a:graphicFrameLocks/>
          </p:cNvGraphicFramePr>
          <p:nvPr/>
        </p:nvGraphicFramePr>
        <p:xfrm>
          <a:off x="5963055" y="1477261"/>
          <a:ext cx="5426421" cy="253746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Diagramm 11">
            <a:extLst>
              <a:ext uri="{FF2B5EF4-FFF2-40B4-BE49-F238E27FC236}">
                <a16:creationId xmlns:a16="http://schemas.microsoft.com/office/drawing/2014/main" id="{E4541F21-1521-48E6-8885-1FC3B9CFCF87}"/>
              </a:ext>
            </a:extLst>
          </p:cNvPr>
          <p:cNvGraphicFramePr>
            <a:graphicFrameLocks/>
          </p:cNvGraphicFramePr>
          <p:nvPr/>
        </p:nvGraphicFramePr>
        <p:xfrm>
          <a:off x="642006" y="4210739"/>
          <a:ext cx="5223530" cy="2374893"/>
        </p:xfrm>
        <a:graphic>
          <a:graphicData uri="http://schemas.openxmlformats.org/drawingml/2006/chart">
            <c:chart xmlns:c="http://schemas.openxmlformats.org/drawingml/2006/chart" xmlns:r="http://schemas.openxmlformats.org/officeDocument/2006/relationships" r:id="rId8"/>
          </a:graphicData>
        </a:graphic>
      </p:graphicFrame>
      <p:sp>
        <p:nvSpPr>
          <p:cNvPr id="22" name="Textfeld 21">
            <a:extLst>
              <a:ext uri="{FF2B5EF4-FFF2-40B4-BE49-F238E27FC236}">
                <a16:creationId xmlns:a16="http://schemas.microsoft.com/office/drawing/2014/main" id="{D2CD0639-B239-4257-B8A1-3189EBDE796C}"/>
              </a:ext>
            </a:extLst>
          </p:cNvPr>
          <p:cNvSpPr txBox="1"/>
          <p:nvPr/>
        </p:nvSpPr>
        <p:spPr>
          <a:xfrm>
            <a:off x="8263128" y="4660392"/>
            <a:ext cx="1633728" cy="211203"/>
          </a:xfrm>
          <a:prstGeom prst="rect">
            <a:avLst/>
          </a:prstGeom>
          <a:solidFill>
            <a:schemeClr val="bg1"/>
          </a:solidFill>
        </p:spPr>
        <p:txBody>
          <a:bodyPr wrap="square" lIns="108000" tIns="36000" rIns="36000" bIns="36000" rtlCol="0">
            <a:spAutoFit/>
          </a:bodyPr>
          <a:lstStyle/>
          <a:p>
            <a:pPr algn="ctr"/>
            <a:r>
              <a:rPr lang="de-AT" sz="900" dirty="0">
                <a:solidFill>
                  <a:schemeClr val="tx1"/>
                </a:solidFill>
                <a:sym typeface="Wingdings 2" panose="05020102010507070707" pitchFamily="18" charset="2"/>
              </a:rPr>
              <a:t></a:t>
            </a:r>
            <a:r>
              <a:rPr lang="de-AT" sz="900" dirty="0">
                <a:solidFill>
                  <a:schemeClr val="tx1"/>
                </a:solidFill>
                <a:sym typeface="Wingdings" panose="05000000000000000000" pitchFamily="2" charset="2"/>
              </a:rPr>
              <a:t> I</a:t>
            </a:r>
            <a:r>
              <a:rPr lang="de-AT" sz="900" dirty="0">
                <a:solidFill>
                  <a:schemeClr val="tx1"/>
                </a:solidFill>
              </a:rPr>
              <a:t>nklusion       </a:t>
            </a:r>
            <a:r>
              <a:rPr lang="de-AT" sz="900" dirty="0">
                <a:solidFill>
                  <a:schemeClr val="tx1"/>
                </a:solidFill>
                <a:sym typeface="Wingdings" panose="05000000000000000000" pitchFamily="2" charset="2"/>
              </a:rPr>
              <a:t> </a:t>
            </a:r>
            <a:r>
              <a:rPr lang="de-AT" sz="900" dirty="0">
                <a:solidFill>
                  <a:schemeClr val="tx1"/>
                </a:solidFill>
              </a:rPr>
              <a:t>anderer SP</a:t>
            </a:r>
          </a:p>
        </p:txBody>
      </p:sp>
      <p:sp>
        <p:nvSpPr>
          <p:cNvPr id="8" name="Textfeld 7">
            <a:extLst>
              <a:ext uri="{FF2B5EF4-FFF2-40B4-BE49-F238E27FC236}">
                <a16:creationId xmlns:a16="http://schemas.microsoft.com/office/drawing/2014/main" id="{56FD4B0B-C646-4669-86A3-85FBF0E6629B}"/>
              </a:ext>
            </a:extLst>
          </p:cNvPr>
          <p:cNvSpPr txBox="1"/>
          <p:nvPr/>
        </p:nvSpPr>
        <p:spPr>
          <a:xfrm rot="16200000">
            <a:off x="-452683" y="2250846"/>
            <a:ext cx="1520508" cy="276999"/>
          </a:xfrm>
          <a:prstGeom prst="rect">
            <a:avLst/>
          </a:prstGeom>
          <a:noFill/>
        </p:spPr>
        <p:txBody>
          <a:bodyPr wrap="square">
            <a:spAutoFit/>
          </a:bodyPr>
          <a:lstStyle/>
          <a:p>
            <a:pPr algn="r">
              <a:spcAft>
                <a:spcPts val="1000"/>
              </a:spcAft>
            </a:pPr>
            <a:r>
              <a:rPr lang="de-DE" sz="1200" dirty="0">
                <a:solidFill>
                  <a:srgbClr val="000000"/>
                </a:solidFill>
                <a:effectLst/>
                <a:latin typeface="+mj-lt"/>
                <a:ea typeface="MS Mincho" panose="02020609040205080304" pitchFamily="49" charset="-128"/>
                <a:cs typeface="Times New Roman" panose="02020603050405020304" pitchFamily="18" charset="0"/>
              </a:rPr>
              <a:t>Abb. 2</a:t>
            </a:r>
            <a:r>
              <a:rPr lang="de-DE" sz="1200" dirty="0">
                <a:solidFill>
                  <a:srgbClr val="000000"/>
                </a:solidFill>
                <a:latin typeface="+mj-lt"/>
                <a:ea typeface="MS Mincho" panose="02020609040205080304" pitchFamily="49" charset="-128"/>
                <a:cs typeface="Times New Roman" panose="02020603050405020304" pitchFamily="18" charset="0"/>
              </a:rPr>
              <a:t>: Geschlecht</a:t>
            </a:r>
          </a:p>
        </p:txBody>
      </p:sp>
      <p:sp>
        <p:nvSpPr>
          <p:cNvPr id="9" name="Textfeld 8">
            <a:extLst>
              <a:ext uri="{FF2B5EF4-FFF2-40B4-BE49-F238E27FC236}">
                <a16:creationId xmlns:a16="http://schemas.microsoft.com/office/drawing/2014/main" id="{4C042875-5CB1-4329-B561-4C6FE0992AAE}"/>
              </a:ext>
            </a:extLst>
          </p:cNvPr>
          <p:cNvSpPr txBox="1"/>
          <p:nvPr/>
        </p:nvSpPr>
        <p:spPr>
          <a:xfrm rot="16200000">
            <a:off x="10939217" y="2250846"/>
            <a:ext cx="1520508" cy="276999"/>
          </a:xfrm>
          <a:prstGeom prst="rect">
            <a:avLst/>
          </a:prstGeom>
          <a:noFill/>
        </p:spPr>
        <p:txBody>
          <a:bodyPr wrap="square">
            <a:spAutoFit/>
          </a:bodyPr>
          <a:lstStyle/>
          <a:p>
            <a:pPr algn="r">
              <a:spcAft>
                <a:spcPts val="1000"/>
              </a:spcAft>
            </a:pPr>
            <a:r>
              <a:rPr lang="de-DE" sz="1200" dirty="0">
                <a:solidFill>
                  <a:srgbClr val="000000"/>
                </a:solidFill>
                <a:effectLst/>
                <a:latin typeface="+mj-lt"/>
                <a:ea typeface="MS Mincho" panose="02020609040205080304" pitchFamily="49" charset="-128"/>
                <a:cs typeface="Times New Roman" panose="02020603050405020304" pitchFamily="18" charset="0"/>
              </a:rPr>
              <a:t>Abb. 3</a:t>
            </a:r>
            <a:r>
              <a:rPr lang="de-DE" sz="1200" dirty="0">
                <a:solidFill>
                  <a:srgbClr val="000000"/>
                </a:solidFill>
                <a:latin typeface="+mj-lt"/>
                <a:ea typeface="MS Mincho" panose="02020609040205080304" pitchFamily="49" charset="-128"/>
                <a:cs typeface="Times New Roman" panose="02020603050405020304" pitchFamily="18" charset="0"/>
              </a:rPr>
              <a:t>: Alter</a:t>
            </a:r>
          </a:p>
        </p:txBody>
      </p:sp>
      <p:sp>
        <p:nvSpPr>
          <p:cNvPr id="11" name="Textfeld 10">
            <a:extLst>
              <a:ext uri="{FF2B5EF4-FFF2-40B4-BE49-F238E27FC236}">
                <a16:creationId xmlns:a16="http://schemas.microsoft.com/office/drawing/2014/main" id="{A7F2CE6D-4544-4B75-B236-13FC6183AA72}"/>
              </a:ext>
            </a:extLst>
          </p:cNvPr>
          <p:cNvSpPr txBox="1"/>
          <p:nvPr/>
        </p:nvSpPr>
        <p:spPr>
          <a:xfrm rot="16200000">
            <a:off x="-452683" y="4994046"/>
            <a:ext cx="1520508" cy="276999"/>
          </a:xfrm>
          <a:prstGeom prst="rect">
            <a:avLst/>
          </a:prstGeom>
          <a:noFill/>
        </p:spPr>
        <p:txBody>
          <a:bodyPr wrap="square">
            <a:spAutoFit/>
          </a:bodyPr>
          <a:lstStyle/>
          <a:p>
            <a:pPr>
              <a:spcAft>
                <a:spcPts val="1000"/>
              </a:spcAft>
            </a:pPr>
            <a:r>
              <a:rPr lang="de-DE" sz="1200" dirty="0">
                <a:solidFill>
                  <a:srgbClr val="000000"/>
                </a:solidFill>
                <a:effectLst/>
                <a:latin typeface="+mj-lt"/>
                <a:ea typeface="MS Mincho" panose="02020609040205080304" pitchFamily="49" charset="-128"/>
                <a:cs typeface="Times New Roman" panose="02020603050405020304" pitchFamily="18" charset="0"/>
              </a:rPr>
              <a:t>Abb. 4</a:t>
            </a:r>
            <a:r>
              <a:rPr lang="de-DE" sz="1200" dirty="0">
                <a:solidFill>
                  <a:srgbClr val="000000"/>
                </a:solidFill>
                <a:latin typeface="+mj-lt"/>
                <a:ea typeface="MS Mincho" panose="02020609040205080304" pitchFamily="49" charset="-128"/>
                <a:cs typeface="Times New Roman" panose="02020603050405020304" pitchFamily="18" charset="0"/>
              </a:rPr>
              <a:t>: Beruf</a:t>
            </a:r>
          </a:p>
        </p:txBody>
      </p:sp>
      <p:sp>
        <p:nvSpPr>
          <p:cNvPr id="13" name="Textfeld 12">
            <a:extLst>
              <a:ext uri="{FF2B5EF4-FFF2-40B4-BE49-F238E27FC236}">
                <a16:creationId xmlns:a16="http://schemas.microsoft.com/office/drawing/2014/main" id="{D1B5578C-A367-4951-8950-97D775CFD931}"/>
              </a:ext>
            </a:extLst>
          </p:cNvPr>
          <p:cNvSpPr txBox="1"/>
          <p:nvPr/>
        </p:nvSpPr>
        <p:spPr>
          <a:xfrm rot="16200000">
            <a:off x="10964617" y="4994046"/>
            <a:ext cx="1520508" cy="276999"/>
          </a:xfrm>
          <a:prstGeom prst="rect">
            <a:avLst/>
          </a:prstGeom>
          <a:noFill/>
        </p:spPr>
        <p:txBody>
          <a:bodyPr wrap="square">
            <a:spAutoFit/>
          </a:bodyPr>
          <a:lstStyle/>
          <a:p>
            <a:pPr>
              <a:spcAft>
                <a:spcPts val="1000"/>
              </a:spcAft>
            </a:pPr>
            <a:r>
              <a:rPr lang="de-DE" sz="1200" dirty="0">
                <a:solidFill>
                  <a:srgbClr val="000000"/>
                </a:solidFill>
                <a:effectLst/>
                <a:latin typeface="+mj-lt"/>
                <a:ea typeface="MS Mincho" panose="02020609040205080304" pitchFamily="49" charset="-128"/>
                <a:cs typeface="Times New Roman" panose="02020603050405020304" pitchFamily="18" charset="0"/>
              </a:rPr>
              <a:t>Abb. 5</a:t>
            </a:r>
            <a:r>
              <a:rPr lang="de-DE" sz="1200" dirty="0">
                <a:solidFill>
                  <a:srgbClr val="000000"/>
                </a:solidFill>
                <a:latin typeface="+mj-lt"/>
                <a:ea typeface="MS Mincho" panose="02020609040205080304" pitchFamily="49" charset="-128"/>
                <a:cs typeface="Times New Roman" panose="02020603050405020304" pitchFamily="18" charset="0"/>
              </a:rPr>
              <a:t>: Studierende</a:t>
            </a:r>
          </a:p>
        </p:txBody>
      </p:sp>
      <p:pic>
        <p:nvPicPr>
          <p:cNvPr id="2" name="Audio 1">
            <a:hlinkClick r:id="" action="ppaction://media"/>
            <a:extLst>
              <a:ext uri="{FF2B5EF4-FFF2-40B4-BE49-F238E27FC236}">
                <a16:creationId xmlns:a16="http://schemas.microsoft.com/office/drawing/2014/main" id="{D8B965B5-7AB2-48E8-BD14-D24A486E02C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662274986"/>
      </p:ext>
    </p:extLst>
  </p:cSld>
  <p:clrMapOvr>
    <a:masterClrMapping/>
  </p:clrMapOvr>
  <mc:AlternateContent xmlns:mc="http://schemas.openxmlformats.org/markup-compatibility/2006" xmlns:p14="http://schemas.microsoft.com/office/powerpoint/2010/main">
    <mc:Choice Requires="p14">
      <p:transition spd="slow" p14:dur="2000" advTm="9646">
        <p14:prism/>
      </p:transition>
    </mc:Choice>
    <mc:Fallback xmlns="">
      <p:transition spd="slow" advTm="96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sz="3200" dirty="0"/>
              <a:t>Die Indizes des empirischen Modells</a:t>
            </a:r>
            <a:endParaRPr lang="de-AT" sz="1800" dirty="0"/>
          </a:p>
        </p:txBody>
      </p:sp>
      <p:sp>
        <p:nvSpPr>
          <p:cNvPr id="22" name="Textfeld 21">
            <a:extLst>
              <a:ext uri="{FF2B5EF4-FFF2-40B4-BE49-F238E27FC236}">
                <a16:creationId xmlns:a16="http://schemas.microsoft.com/office/drawing/2014/main" id="{D2CD0639-B239-4257-B8A1-3189EBDE796C}"/>
              </a:ext>
            </a:extLst>
          </p:cNvPr>
          <p:cNvSpPr txBox="1"/>
          <p:nvPr/>
        </p:nvSpPr>
        <p:spPr>
          <a:xfrm>
            <a:off x="8263128" y="4317492"/>
            <a:ext cx="1633728" cy="211203"/>
          </a:xfrm>
          <a:prstGeom prst="rect">
            <a:avLst/>
          </a:prstGeom>
          <a:solidFill>
            <a:schemeClr val="bg1"/>
          </a:solidFill>
        </p:spPr>
        <p:txBody>
          <a:bodyPr wrap="square" lIns="108000" tIns="36000" rIns="36000" bIns="36000" rtlCol="0">
            <a:spAutoFit/>
          </a:bodyPr>
          <a:lstStyle/>
          <a:p>
            <a:pPr algn="ctr"/>
            <a:r>
              <a:rPr lang="de-AT" sz="900" dirty="0">
                <a:solidFill>
                  <a:schemeClr val="tx1"/>
                </a:solidFill>
                <a:sym typeface="Wingdings 2" panose="05020102010507070707" pitchFamily="18" charset="2"/>
              </a:rPr>
              <a:t></a:t>
            </a:r>
            <a:r>
              <a:rPr lang="de-AT" sz="900" dirty="0">
                <a:solidFill>
                  <a:schemeClr val="tx1"/>
                </a:solidFill>
                <a:sym typeface="Wingdings" panose="05000000000000000000" pitchFamily="2" charset="2"/>
              </a:rPr>
              <a:t> I</a:t>
            </a:r>
            <a:r>
              <a:rPr lang="de-AT" sz="900" dirty="0">
                <a:solidFill>
                  <a:schemeClr val="tx1"/>
                </a:solidFill>
              </a:rPr>
              <a:t>nklusion       </a:t>
            </a:r>
            <a:r>
              <a:rPr lang="de-AT" sz="900" dirty="0">
                <a:solidFill>
                  <a:schemeClr val="tx1"/>
                </a:solidFill>
                <a:sym typeface="Wingdings" panose="05000000000000000000" pitchFamily="2" charset="2"/>
              </a:rPr>
              <a:t> </a:t>
            </a:r>
            <a:r>
              <a:rPr lang="de-AT" sz="900" dirty="0">
                <a:solidFill>
                  <a:schemeClr val="tx1"/>
                </a:solidFill>
              </a:rPr>
              <a:t>anderer SP</a:t>
            </a:r>
          </a:p>
        </p:txBody>
      </p:sp>
      <p:graphicFrame>
        <p:nvGraphicFramePr>
          <p:cNvPr id="8" name="Diagramm 7">
            <a:extLst>
              <a:ext uri="{FF2B5EF4-FFF2-40B4-BE49-F238E27FC236}">
                <a16:creationId xmlns:a16="http://schemas.microsoft.com/office/drawing/2014/main" id="{48972046-BC9C-4EAC-B23D-45D538B121AA}"/>
              </a:ext>
            </a:extLst>
          </p:cNvPr>
          <p:cNvGraphicFramePr>
            <a:graphicFrameLocks/>
          </p:cNvGraphicFramePr>
          <p:nvPr/>
        </p:nvGraphicFramePr>
        <p:xfrm>
          <a:off x="4543425" y="1971676"/>
          <a:ext cx="6810375" cy="4154008"/>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Gerader Verbinder 15">
            <a:extLst>
              <a:ext uri="{FF2B5EF4-FFF2-40B4-BE49-F238E27FC236}">
                <a16:creationId xmlns:a16="http://schemas.microsoft.com/office/drawing/2014/main" id="{DB8864DF-3F18-4B4C-A94E-D23129A29D36}"/>
              </a:ext>
            </a:extLst>
          </p:cNvPr>
          <p:cNvCxnSpPr>
            <a:cxnSpLocks/>
          </p:cNvCxnSpPr>
          <p:nvPr/>
        </p:nvCxnSpPr>
        <p:spPr>
          <a:xfrm>
            <a:off x="10172700" y="3956886"/>
            <a:ext cx="27622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961EB270-A437-4C62-B59E-EEFA618DEB4C}"/>
              </a:ext>
            </a:extLst>
          </p:cNvPr>
          <p:cNvCxnSpPr>
            <a:cxnSpLocks/>
          </p:cNvCxnSpPr>
          <p:nvPr/>
        </p:nvCxnSpPr>
        <p:spPr>
          <a:xfrm>
            <a:off x="9258300" y="3956886"/>
            <a:ext cx="27622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6091237F-C8B0-4816-A222-80AD6E1F75F6}"/>
              </a:ext>
            </a:extLst>
          </p:cNvPr>
          <p:cNvCxnSpPr>
            <a:cxnSpLocks/>
          </p:cNvCxnSpPr>
          <p:nvPr/>
        </p:nvCxnSpPr>
        <p:spPr>
          <a:xfrm>
            <a:off x="8358378" y="3956886"/>
            <a:ext cx="27622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AB267700-D14F-41F0-A0CC-7FEF7B4D2C23}"/>
              </a:ext>
            </a:extLst>
          </p:cNvPr>
          <p:cNvCxnSpPr>
            <a:cxnSpLocks/>
          </p:cNvCxnSpPr>
          <p:nvPr/>
        </p:nvCxnSpPr>
        <p:spPr>
          <a:xfrm>
            <a:off x="7458075" y="3956886"/>
            <a:ext cx="27622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4E85924-06B4-4D51-838A-00A70710ADEF}"/>
              </a:ext>
            </a:extLst>
          </p:cNvPr>
          <p:cNvCxnSpPr>
            <a:cxnSpLocks/>
          </p:cNvCxnSpPr>
          <p:nvPr/>
        </p:nvCxnSpPr>
        <p:spPr>
          <a:xfrm>
            <a:off x="5638800" y="3956886"/>
            <a:ext cx="120015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F92415ED-54D5-4D5F-BF16-12FDFA4B7C0A}"/>
              </a:ext>
            </a:extLst>
          </p:cNvPr>
          <p:cNvCxnSpPr>
            <a:cxnSpLocks/>
          </p:cNvCxnSpPr>
          <p:nvPr/>
        </p:nvCxnSpPr>
        <p:spPr>
          <a:xfrm>
            <a:off x="4828674" y="3956886"/>
            <a:ext cx="238626"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168BB49-256D-4C39-A609-836754C79DBB}"/>
              </a:ext>
            </a:extLst>
          </p:cNvPr>
          <p:cNvCxnSpPr>
            <a:cxnSpLocks/>
          </p:cNvCxnSpPr>
          <p:nvPr/>
        </p:nvCxnSpPr>
        <p:spPr>
          <a:xfrm>
            <a:off x="4335378" y="3957387"/>
            <a:ext cx="228597"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5DA1345-F50F-4680-88DC-D4DA2DE45F78}"/>
              </a:ext>
            </a:extLst>
          </p:cNvPr>
          <p:cNvCxnSpPr>
            <a:cxnSpLocks/>
          </p:cNvCxnSpPr>
          <p:nvPr/>
        </p:nvCxnSpPr>
        <p:spPr>
          <a:xfrm>
            <a:off x="11073564" y="3956886"/>
            <a:ext cx="516857"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E2861F88-480E-4F41-A77F-34A70225A751}"/>
              </a:ext>
            </a:extLst>
          </p:cNvPr>
          <p:cNvSpPr txBox="1"/>
          <p:nvPr/>
        </p:nvSpPr>
        <p:spPr>
          <a:xfrm>
            <a:off x="609600" y="1751555"/>
            <a:ext cx="3461079" cy="4688685"/>
          </a:xfrm>
          <a:prstGeom prst="rect">
            <a:avLst/>
          </a:prstGeom>
        </p:spPr>
        <p:txBody>
          <a:bodyPr vert="horz" lIns="91440" tIns="45720" rIns="91440" bIns="45720" rtlCol="0">
            <a:noAutofit/>
          </a:bodyPr>
          <a:lstStyle/>
          <a:p>
            <a:pPr marL="0" algn="l" rtl="0" eaLnBrk="1" fontAlgn="ctr" latinLnBrk="0" hangingPunct="1">
              <a:lnSpc>
                <a:spcPct val="107000"/>
              </a:lnSpc>
              <a:spcBef>
                <a:spcPts val="0"/>
              </a:spcBef>
              <a:spcAft>
                <a:spcPts val="1200"/>
              </a:spcAft>
            </a:pPr>
            <a:r>
              <a:rPr lang="de-AT" sz="1600" b="0" i="0" u="none" strike="noStrike" kern="1200" dirty="0">
                <a:solidFill>
                  <a:srgbClr val="000000"/>
                </a:solidFill>
                <a:effectLst/>
                <a:latin typeface="+mj-lt"/>
              </a:rPr>
              <a:t>(1) Wertschätzung der Vielfalt in der Schule </a:t>
            </a:r>
            <a:r>
              <a:rPr lang="de-AT" sz="1400" b="0" i="0" u="none" strike="noStrike" kern="1200" dirty="0">
                <a:solidFill>
                  <a:srgbClr val="000000"/>
                </a:solidFill>
                <a:effectLst/>
                <a:latin typeface="+mj-lt"/>
              </a:rPr>
              <a:t>(</a:t>
            </a:r>
            <a:r>
              <a:rPr lang="el-GR" sz="1400" b="0" i="0" u="none" strike="noStrike" kern="1200" dirty="0">
                <a:solidFill>
                  <a:srgbClr val="000000"/>
                </a:solidFill>
                <a:effectLst/>
                <a:latin typeface="+mj-lt"/>
              </a:rPr>
              <a:t>α</a:t>
            </a:r>
            <a:r>
              <a:rPr lang="de-AT" sz="1400" b="0" i="0" u="none" strike="noStrike" kern="1200" dirty="0">
                <a:solidFill>
                  <a:srgbClr val="000000"/>
                </a:solidFill>
                <a:effectLst/>
                <a:latin typeface="+mj-lt"/>
              </a:rPr>
              <a:t> = 0,881)</a:t>
            </a:r>
            <a:endParaRPr lang="de-AT" sz="1400" b="0" i="0" u="none" strike="noStrike" dirty="0">
              <a:effectLst/>
              <a:latin typeface="+mj-lt"/>
            </a:endParaRPr>
          </a:p>
          <a:p>
            <a:pPr fontAlgn="ctr">
              <a:lnSpc>
                <a:spcPct val="107000"/>
              </a:lnSpc>
              <a:spcAft>
                <a:spcPts val="1200"/>
              </a:spcAft>
            </a:pPr>
            <a:r>
              <a:rPr lang="de-AT" sz="1600" b="0" i="0" u="none" strike="noStrike" kern="1200" dirty="0">
                <a:solidFill>
                  <a:srgbClr val="000000"/>
                </a:solidFill>
                <a:effectLst/>
                <a:latin typeface="+mj-lt"/>
              </a:rPr>
              <a:t>(2) Vorbehalte gegenüber Inklusion   </a:t>
            </a:r>
            <a:r>
              <a:rPr lang="de-AT" sz="1400" b="0" i="0" u="none" strike="noStrike" kern="1200" dirty="0">
                <a:solidFill>
                  <a:srgbClr val="000000"/>
                </a:solidFill>
                <a:effectLst/>
                <a:latin typeface="+mj-lt"/>
              </a:rPr>
              <a:t>(</a:t>
            </a:r>
            <a:r>
              <a:rPr lang="el-GR" sz="1400" b="0" i="0" u="none" strike="noStrike" kern="1200" dirty="0">
                <a:solidFill>
                  <a:srgbClr val="000000"/>
                </a:solidFill>
                <a:effectLst/>
                <a:latin typeface="+mj-lt"/>
              </a:rPr>
              <a:t>α</a:t>
            </a:r>
            <a:r>
              <a:rPr lang="de-AT" sz="1400" b="0" i="0" u="none" strike="noStrike" kern="1200" dirty="0">
                <a:solidFill>
                  <a:srgbClr val="000000"/>
                </a:solidFill>
                <a:effectLst/>
                <a:latin typeface="+mj-lt"/>
              </a:rPr>
              <a:t> = 0,827)</a:t>
            </a:r>
            <a:endParaRPr lang="de-AT" sz="1400" b="0" i="0" u="none" strike="noStrike" dirty="0">
              <a:effectLst/>
              <a:latin typeface="+mj-lt"/>
            </a:endParaRPr>
          </a:p>
          <a:p>
            <a:pPr fontAlgn="ctr">
              <a:lnSpc>
                <a:spcPct val="107000"/>
              </a:lnSpc>
              <a:spcAft>
                <a:spcPts val="1200"/>
              </a:spcAft>
            </a:pPr>
            <a:r>
              <a:rPr lang="de-AT" sz="1600" b="0" i="0" u="none" strike="noStrike" kern="1200" dirty="0">
                <a:solidFill>
                  <a:srgbClr val="000000"/>
                </a:solidFill>
                <a:effectLst/>
                <a:latin typeface="+mj-lt"/>
              </a:rPr>
              <a:t>(3) Zusammenarbeit – Beziehung – Entwicklung </a:t>
            </a:r>
            <a:r>
              <a:rPr lang="de-AT" sz="1400" b="0" i="0" u="none" strike="noStrike" kern="1200" dirty="0">
                <a:solidFill>
                  <a:srgbClr val="000000"/>
                </a:solidFill>
                <a:effectLst/>
                <a:latin typeface="+mj-lt"/>
              </a:rPr>
              <a:t>(</a:t>
            </a:r>
            <a:r>
              <a:rPr lang="el-GR" sz="1400" b="0" i="0" u="none" strike="noStrike" kern="1200" dirty="0">
                <a:solidFill>
                  <a:srgbClr val="000000"/>
                </a:solidFill>
                <a:effectLst/>
                <a:latin typeface="+mj-lt"/>
              </a:rPr>
              <a:t>α</a:t>
            </a:r>
            <a:r>
              <a:rPr lang="de-AT" sz="1400" b="0" i="0" u="none" strike="noStrike" kern="1200" dirty="0">
                <a:solidFill>
                  <a:srgbClr val="000000"/>
                </a:solidFill>
                <a:effectLst/>
                <a:latin typeface="+mj-lt"/>
              </a:rPr>
              <a:t> = 0,770)</a:t>
            </a:r>
            <a:endParaRPr lang="de-AT" sz="1400" b="0" i="0" u="none" strike="noStrike" dirty="0">
              <a:effectLst/>
              <a:latin typeface="+mj-lt"/>
            </a:endParaRPr>
          </a:p>
          <a:p>
            <a:pPr fontAlgn="ctr">
              <a:lnSpc>
                <a:spcPct val="107000"/>
              </a:lnSpc>
              <a:spcAft>
                <a:spcPts val="1200"/>
              </a:spcAft>
            </a:pPr>
            <a:r>
              <a:rPr lang="de-AT" sz="1600" b="0" i="0" u="none" strike="noStrike" kern="1200" dirty="0">
                <a:solidFill>
                  <a:srgbClr val="000000"/>
                </a:solidFill>
                <a:effectLst/>
                <a:latin typeface="+mj-lt"/>
              </a:rPr>
              <a:t>(4) Kontaktbereitschaft zu Menschen mit Behinderung </a:t>
            </a:r>
            <a:r>
              <a:rPr lang="de-AT" sz="1400" b="0" i="0" u="none" strike="noStrike" kern="1200" dirty="0">
                <a:solidFill>
                  <a:srgbClr val="000000"/>
                </a:solidFill>
                <a:effectLst/>
                <a:latin typeface="+mj-lt"/>
              </a:rPr>
              <a:t>(</a:t>
            </a:r>
            <a:r>
              <a:rPr lang="el-GR" sz="1400" b="0" i="0" u="none" strike="noStrike" kern="1200" dirty="0">
                <a:solidFill>
                  <a:srgbClr val="000000"/>
                </a:solidFill>
                <a:effectLst/>
                <a:latin typeface="+mj-lt"/>
              </a:rPr>
              <a:t>α</a:t>
            </a:r>
            <a:r>
              <a:rPr lang="de-AT" sz="1400" b="0" i="0" u="none" strike="noStrike" kern="1200" dirty="0">
                <a:solidFill>
                  <a:srgbClr val="000000"/>
                </a:solidFill>
                <a:effectLst/>
                <a:latin typeface="+mj-lt"/>
              </a:rPr>
              <a:t> = 0,774)</a:t>
            </a:r>
            <a:endParaRPr lang="de-AT" sz="1400" b="0" i="0" u="none" strike="noStrike" dirty="0">
              <a:effectLst/>
              <a:latin typeface="+mj-lt"/>
            </a:endParaRPr>
          </a:p>
          <a:p>
            <a:pPr fontAlgn="ctr">
              <a:lnSpc>
                <a:spcPct val="107000"/>
              </a:lnSpc>
              <a:spcAft>
                <a:spcPts val="1200"/>
              </a:spcAft>
            </a:pPr>
            <a:r>
              <a:rPr lang="de-AT" sz="1600" b="0" i="0" u="none" strike="noStrike" kern="1200" dirty="0">
                <a:solidFill>
                  <a:srgbClr val="000000"/>
                </a:solidFill>
                <a:effectLst/>
                <a:latin typeface="+mj-lt"/>
              </a:rPr>
              <a:t>(5) Sorgen im inklusiven Setting         </a:t>
            </a:r>
            <a:r>
              <a:rPr lang="de-AT" sz="1400" b="0" i="0" u="none" strike="noStrike" kern="1200" dirty="0">
                <a:solidFill>
                  <a:srgbClr val="000000"/>
                </a:solidFill>
                <a:effectLst/>
                <a:latin typeface="+mj-lt"/>
              </a:rPr>
              <a:t>(</a:t>
            </a:r>
            <a:r>
              <a:rPr lang="el-GR" sz="1400" b="0" i="0" u="none" strike="noStrike" kern="1200" dirty="0">
                <a:solidFill>
                  <a:srgbClr val="000000"/>
                </a:solidFill>
                <a:effectLst/>
                <a:latin typeface="+mj-lt"/>
              </a:rPr>
              <a:t>α</a:t>
            </a:r>
            <a:r>
              <a:rPr lang="de-AT" sz="1400" b="0" i="0" u="none" strike="noStrike" kern="1200" dirty="0">
                <a:solidFill>
                  <a:srgbClr val="000000"/>
                </a:solidFill>
                <a:effectLst/>
                <a:latin typeface="+mj-lt"/>
              </a:rPr>
              <a:t> = 0,781)</a:t>
            </a:r>
            <a:endParaRPr lang="de-AT" sz="1600" b="0" i="0" u="none" strike="noStrike" dirty="0">
              <a:effectLst/>
              <a:latin typeface="+mj-lt"/>
            </a:endParaRPr>
          </a:p>
          <a:p>
            <a:pPr fontAlgn="ctr">
              <a:lnSpc>
                <a:spcPct val="107000"/>
              </a:lnSpc>
              <a:spcAft>
                <a:spcPts val="1200"/>
              </a:spcAft>
            </a:pPr>
            <a:r>
              <a:rPr lang="de-AT" sz="1600" b="0" i="0" u="none" strike="noStrike" kern="1200" dirty="0">
                <a:solidFill>
                  <a:srgbClr val="000000"/>
                </a:solidFill>
                <a:effectLst/>
                <a:latin typeface="+mj-lt"/>
              </a:rPr>
              <a:t>(6) Didaktische Fähigkeiten zum Umgang mit Heterogenität </a:t>
            </a:r>
            <a:r>
              <a:rPr lang="de-AT" sz="1400" b="0" i="0" u="none" strike="noStrike" kern="1200" dirty="0">
                <a:solidFill>
                  <a:srgbClr val="000000"/>
                </a:solidFill>
                <a:effectLst/>
                <a:latin typeface="+mj-lt"/>
              </a:rPr>
              <a:t>(</a:t>
            </a:r>
            <a:r>
              <a:rPr lang="el-GR" sz="1400" b="0" i="0" u="none" strike="noStrike" kern="1200" dirty="0">
                <a:solidFill>
                  <a:srgbClr val="000000"/>
                </a:solidFill>
                <a:effectLst/>
                <a:latin typeface="+mj-lt"/>
              </a:rPr>
              <a:t>α</a:t>
            </a:r>
            <a:r>
              <a:rPr lang="de-AT" sz="1400" b="0" i="0" u="none" strike="noStrike" kern="1200" dirty="0">
                <a:solidFill>
                  <a:srgbClr val="000000"/>
                </a:solidFill>
                <a:effectLst/>
                <a:latin typeface="+mj-lt"/>
              </a:rPr>
              <a:t> = 0,759)</a:t>
            </a:r>
            <a:endParaRPr lang="de-AT" sz="1400" b="0" i="0" u="none" strike="noStrike" dirty="0">
              <a:effectLst/>
              <a:latin typeface="+mj-lt"/>
            </a:endParaRPr>
          </a:p>
          <a:p>
            <a:pPr fontAlgn="ctr">
              <a:lnSpc>
                <a:spcPct val="107000"/>
              </a:lnSpc>
              <a:spcAft>
                <a:spcPts val="1200"/>
              </a:spcAft>
            </a:pPr>
            <a:r>
              <a:rPr lang="de-AT" sz="1600" b="0" i="0" u="none" strike="noStrike" kern="1200" dirty="0">
                <a:solidFill>
                  <a:srgbClr val="000000"/>
                </a:solidFill>
                <a:effectLst/>
                <a:latin typeface="+mj-lt"/>
              </a:rPr>
              <a:t>(7) Kommunikation und Klassenführung </a:t>
            </a:r>
            <a:r>
              <a:rPr lang="de-AT" sz="1400" b="0" i="0" u="none" strike="noStrike" kern="1200" dirty="0">
                <a:solidFill>
                  <a:srgbClr val="000000"/>
                </a:solidFill>
                <a:effectLst/>
                <a:latin typeface="+mj-lt"/>
              </a:rPr>
              <a:t>(</a:t>
            </a:r>
            <a:r>
              <a:rPr lang="el-GR" sz="1400" b="0" i="0" u="none" strike="noStrike" kern="1200" dirty="0">
                <a:solidFill>
                  <a:srgbClr val="000000"/>
                </a:solidFill>
                <a:effectLst/>
                <a:latin typeface="+mj-lt"/>
              </a:rPr>
              <a:t>α</a:t>
            </a:r>
            <a:r>
              <a:rPr lang="de-AT" sz="1400" b="0" i="0" u="none" strike="noStrike" kern="1200" dirty="0">
                <a:solidFill>
                  <a:srgbClr val="000000"/>
                </a:solidFill>
                <a:effectLst/>
                <a:latin typeface="+mj-lt"/>
              </a:rPr>
              <a:t> = 0,752)</a:t>
            </a:r>
            <a:endParaRPr lang="de-AT" sz="1400" b="0" i="0" u="none" strike="noStrike" dirty="0">
              <a:effectLst/>
              <a:latin typeface="+mj-lt"/>
            </a:endParaRPr>
          </a:p>
          <a:p>
            <a:pPr marL="0" algn="l" rtl="0" eaLnBrk="1" fontAlgn="ctr" latinLnBrk="0" hangingPunct="1">
              <a:lnSpc>
                <a:spcPct val="107000"/>
              </a:lnSpc>
              <a:spcBef>
                <a:spcPts val="0"/>
              </a:spcBef>
              <a:spcAft>
                <a:spcPts val="1200"/>
              </a:spcAft>
            </a:pPr>
            <a:endParaRPr lang="de-AT" sz="1600" b="0" i="0" u="none" strike="noStrike" dirty="0">
              <a:effectLst/>
              <a:latin typeface="+mj-lt"/>
            </a:endParaRPr>
          </a:p>
        </p:txBody>
      </p:sp>
      <p:sp>
        <p:nvSpPr>
          <p:cNvPr id="14" name="Textfeld 13">
            <a:extLst>
              <a:ext uri="{FF2B5EF4-FFF2-40B4-BE49-F238E27FC236}">
                <a16:creationId xmlns:a16="http://schemas.microsoft.com/office/drawing/2014/main" id="{DB50D6AB-9583-4382-B559-88B8BB5A224F}"/>
              </a:ext>
            </a:extLst>
          </p:cNvPr>
          <p:cNvSpPr txBox="1"/>
          <p:nvPr/>
        </p:nvSpPr>
        <p:spPr>
          <a:xfrm>
            <a:off x="9461500" y="6271430"/>
            <a:ext cx="2463801" cy="307777"/>
          </a:xfrm>
          <a:prstGeom prst="rect">
            <a:avLst/>
          </a:prstGeom>
          <a:noFill/>
        </p:spPr>
        <p:txBody>
          <a:bodyPr wrap="square">
            <a:spAutoFit/>
          </a:bodyPr>
          <a:lstStyle/>
          <a:p>
            <a:pPr algn="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Abb. 6</a:t>
            </a:r>
            <a:r>
              <a:rPr lang="de-DE" sz="1400" dirty="0">
                <a:solidFill>
                  <a:srgbClr val="000000"/>
                </a:solidFill>
                <a:latin typeface="+mj-lt"/>
                <a:ea typeface="MS Mincho" panose="02020609040205080304" pitchFamily="49" charset="-128"/>
                <a:cs typeface="Times New Roman" panose="02020603050405020304" pitchFamily="18" charset="0"/>
              </a:rPr>
              <a:t>: Indizes (MW, s)</a:t>
            </a:r>
          </a:p>
        </p:txBody>
      </p:sp>
      <p:pic>
        <p:nvPicPr>
          <p:cNvPr id="2" name="Audio 1">
            <a:hlinkClick r:id="" action="ppaction://media"/>
            <a:extLst>
              <a:ext uri="{FF2B5EF4-FFF2-40B4-BE49-F238E27FC236}">
                <a16:creationId xmlns:a16="http://schemas.microsoft.com/office/drawing/2014/main" id="{33A263DF-8E48-48EA-9879-A07E1BE3FE3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44562199"/>
      </p:ext>
    </p:extLst>
  </p:cSld>
  <p:clrMapOvr>
    <a:masterClrMapping/>
  </p:clrMapOvr>
  <mc:AlternateContent xmlns:mc="http://schemas.openxmlformats.org/markup-compatibility/2006" xmlns:p14="http://schemas.microsoft.com/office/powerpoint/2010/main">
    <mc:Choice Requires="p14">
      <p:transition spd="slow" p14:dur="2000" advTm="23647">
        <p14:prism/>
      </p:transition>
    </mc:Choice>
    <mc:Fallback xmlns="">
      <p:transition spd="slow" advTm="236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F03FD093-CE89-48D2-B415-4D9A9E2ECFFB}"/>
              </a:ext>
            </a:extLst>
          </p:cNvPr>
          <p:cNvCxnSpPr>
            <a:cxnSpLocks/>
          </p:cNvCxnSpPr>
          <p:nvPr/>
        </p:nvCxnSpPr>
        <p:spPr>
          <a:xfrm flipH="1" flipV="1">
            <a:off x="9771678" y="1965067"/>
            <a:ext cx="972" cy="349275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0CB232D9-D06D-4A5D-939B-47005E11C172}"/>
              </a:ext>
            </a:extLst>
          </p:cNvPr>
          <p:cNvSpPr>
            <a:spLocks noGrp="1"/>
          </p:cNvSpPr>
          <p:nvPr>
            <p:ph type="title"/>
          </p:nvPr>
        </p:nvSpPr>
        <p:spPr>
          <a:xfrm>
            <a:off x="609600" y="1"/>
            <a:ext cx="10744200" cy="1228436"/>
          </a:xfrm>
        </p:spPr>
        <p:txBody>
          <a:bodyPr vert="horz" lIns="91440" tIns="45720" rIns="91440" bIns="45720" rtlCol="0" anchor="b">
            <a:normAutofit/>
          </a:bodyPr>
          <a:lstStyle/>
          <a:p>
            <a:r>
              <a:rPr lang="de-DE" sz="3200" kern="1200" dirty="0">
                <a:latin typeface="+mj-lt"/>
                <a:ea typeface="+mj-ea"/>
                <a:cs typeface="+mj-cs"/>
              </a:rPr>
              <a:t>(1) Bürgerinnen/Bürger nicht-pädagogischer Berufe </a:t>
            </a:r>
            <a:r>
              <a:rPr lang="de-DE" sz="1600" kern="1200" dirty="0">
                <a:latin typeface="+mj-lt"/>
                <a:ea typeface="+mj-ea"/>
                <a:cs typeface="+mj-cs"/>
              </a:rPr>
              <a:t>(N = 408)</a:t>
            </a:r>
            <a:endParaRPr lang="de-DE" sz="3200" kern="1200" dirty="0">
              <a:latin typeface="+mj-lt"/>
              <a:ea typeface="+mj-ea"/>
              <a:cs typeface="+mj-cs"/>
            </a:endParaRPr>
          </a:p>
        </p:txBody>
      </p:sp>
      <p:sp>
        <p:nvSpPr>
          <p:cNvPr id="2" name="Textfeld 1"/>
          <p:cNvSpPr txBox="1"/>
          <p:nvPr/>
        </p:nvSpPr>
        <p:spPr>
          <a:xfrm>
            <a:off x="609600" y="1651516"/>
            <a:ext cx="4400938" cy="4805369"/>
          </a:xfrm>
          <a:prstGeom prst="rect">
            <a:avLst/>
          </a:prstGeom>
        </p:spPr>
        <p:txBody>
          <a:bodyPr vert="horz" lIns="91440" tIns="45720" rIns="91440" bIns="45720" rtlCol="0">
            <a:noAutofit/>
          </a:bodyPr>
          <a:lstStyle/>
          <a:p>
            <a:pPr>
              <a:spcBef>
                <a:spcPct val="30000"/>
              </a:spcBef>
              <a:spcAft>
                <a:spcPts val="500"/>
              </a:spcAft>
              <a:buClr>
                <a:schemeClr val="accent1"/>
              </a:buClr>
            </a:pPr>
            <a:r>
              <a:rPr lang="de-DE" i="1" dirty="0">
                <a:latin typeface="+mj-lt"/>
              </a:rPr>
              <a:t>Über welches Maß an inklusiven Einstellungen (Aspekte inklusiver Kompetenz) verfügen Bürgerinnen und Bürger?</a:t>
            </a:r>
          </a:p>
          <a:p>
            <a:pPr>
              <a:spcBef>
                <a:spcPct val="30000"/>
              </a:spcBef>
              <a:spcAft>
                <a:spcPts val="500"/>
              </a:spcAft>
              <a:buClr>
                <a:schemeClr val="accent1"/>
              </a:buClr>
            </a:pPr>
            <a:r>
              <a:rPr lang="de-DE" dirty="0">
                <a:latin typeface="+mj-lt"/>
              </a:rPr>
              <a:t> </a:t>
            </a:r>
          </a:p>
          <a:p>
            <a:pPr>
              <a:spcBef>
                <a:spcPct val="30000"/>
              </a:spcBef>
              <a:spcAft>
                <a:spcPts val="500"/>
              </a:spcAft>
              <a:buClr>
                <a:schemeClr val="accent1"/>
              </a:buClr>
            </a:pPr>
            <a:r>
              <a:rPr lang="de-DE" dirty="0">
                <a:latin typeface="+mj-lt"/>
              </a:rPr>
              <a:t>Bürgerinnen/Bürger:</a:t>
            </a:r>
          </a:p>
          <a:p>
            <a:pPr marL="342900" indent="-342900">
              <a:spcBef>
                <a:spcPct val="30000"/>
              </a:spcBef>
              <a:spcAft>
                <a:spcPts val="500"/>
              </a:spcAft>
              <a:buClr>
                <a:srgbClr val="C00000"/>
              </a:buClr>
              <a:buFont typeface="Courier New" panose="02070309020205020404" pitchFamily="49" charset="0"/>
              <a:buChar char="o"/>
            </a:pPr>
            <a:r>
              <a:rPr lang="de-DE" dirty="0">
                <a:latin typeface="+mj-lt"/>
              </a:rPr>
              <a:t>proinklusivere Haltungen und Einstellungen</a:t>
            </a:r>
          </a:p>
          <a:p>
            <a:pPr marL="342900" indent="-342900">
              <a:spcBef>
                <a:spcPct val="30000"/>
              </a:spcBef>
              <a:spcAft>
                <a:spcPts val="500"/>
              </a:spcAft>
              <a:buClr>
                <a:srgbClr val="C00000"/>
              </a:buClr>
              <a:buFont typeface="Courier New" panose="02070309020205020404" pitchFamily="49" charset="0"/>
              <a:buChar char="o"/>
            </a:pPr>
            <a:r>
              <a:rPr lang="de-DE" dirty="0">
                <a:latin typeface="+mj-lt"/>
              </a:rPr>
              <a:t>durchschnittliche Vorbehalte </a:t>
            </a:r>
          </a:p>
          <a:p>
            <a:pPr marL="342900" indent="-342900">
              <a:spcBef>
                <a:spcPct val="30000"/>
              </a:spcBef>
              <a:spcAft>
                <a:spcPts val="500"/>
              </a:spcAft>
              <a:buClr>
                <a:srgbClr val="C00000"/>
              </a:buClr>
              <a:buFont typeface="Courier New" panose="02070309020205020404" pitchFamily="49" charset="0"/>
              <a:buChar char="o"/>
            </a:pPr>
            <a:r>
              <a:rPr lang="de-DE" dirty="0">
                <a:latin typeface="+mj-lt"/>
              </a:rPr>
              <a:t>Wertschätzung der Zusammenarbeit</a:t>
            </a:r>
            <a:endParaRPr lang="de-DE" sz="1400" dirty="0">
              <a:latin typeface="+mj-lt"/>
            </a:endParaRPr>
          </a:p>
          <a:p>
            <a:pPr marL="342900" indent="-342900">
              <a:spcBef>
                <a:spcPct val="30000"/>
              </a:spcBef>
              <a:spcAft>
                <a:spcPts val="500"/>
              </a:spcAft>
              <a:buClr>
                <a:srgbClr val="C00000"/>
              </a:buClr>
              <a:buFont typeface="Courier New" panose="02070309020205020404" pitchFamily="49" charset="0"/>
              <a:buChar char="o"/>
            </a:pPr>
            <a:r>
              <a:rPr lang="de-DE" dirty="0">
                <a:latin typeface="+mj-lt"/>
              </a:rPr>
              <a:t>leicht unterdurchschnittliche Kontaktbereitschaft zu Menschen mit Behinderung</a:t>
            </a:r>
            <a:endParaRPr lang="de-DE" sz="1200" dirty="0">
              <a:latin typeface="+mj-lt"/>
            </a:endParaRPr>
          </a:p>
        </p:txBody>
      </p:sp>
      <p:sp>
        <p:nvSpPr>
          <p:cNvPr id="7" name="Textfeld 6">
            <a:extLst>
              <a:ext uri="{FF2B5EF4-FFF2-40B4-BE49-F238E27FC236}">
                <a16:creationId xmlns:a16="http://schemas.microsoft.com/office/drawing/2014/main" id="{9DDE3540-2675-4FEC-A9FD-63C9E6EB143E}"/>
              </a:ext>
            </a:extLst>
          </p:cNvPr>
          <p:cNvSpPr txBox="1"/>
          <p:nvPr/>
        </p:nvSpPr>
        <p:spPr>
          <a:xfrm>
            <a:off x="6997710" y="6235700"/>
            <a:ext cx="4927592" cy="307777"/>
          </a:xfrm>
          <a:prstGeom prst="rect">
            <a:avLst/>
          </a:prstGeom>
          <a:noFill/>
        </p:spPr>
        <p:txBody>
          <a:bodyPr wrap="square">
            <a:spAutoFit/>
          </a:bodyPr>
          <a:lstStyle/>
          <a:p>
            <a:pPr algn="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Abb. 7</a:t>
            </a:r>
            <a:r>
              <a:rPr lang="de-DE" sz="1400" dirty="0">
                <a:solidFill>
                  <a:srgbClr val="000000"/>
                </a:solidFill>
                <a:latin typeface="+mj-lt"/>
                <a:ea typeface="MS Mincho" panose="02020609040205080304" pitchFamily="49" charset="-128"/>
                <a:cs typeface="Times New Roman" panose="02020603050405020304" pitchFamily="18" charset="0"/>
              </a:rPr>
              <a:t>: Bürgerinnen/Bürger nicht-pädagogischer Berufe </a:t>
            </a:r>
          </a:p>
        </p:txBody>
      </p:sp>
      <p:graphicFrame>
        <p:nvGraphicFramePr>
          <p:cNvPr id="8" name="Diagramm 7">
            <a:extLst>
              <a:ext uri="{FF2B5EF4-FFF2-40B4-BE49-F238E27FC236}">
                <a16:creationId xmlns:a16="http://schemas.microsoft.com/office/drawing/2014/main" id="{ACE8A2D8-5697-49BB-AE47-899547C77C01}"/>
              </a:ext>
            </a:extLst>
          </p:cNvPr>
          <p:cNvGraphicFramePr>
            <a:graphicFrameLocks/>
          </p:cNvGraphicFramePr>
          <p:nvPr>
            <p:extLst>
              <p:ext uri="{D42A27DB-BD31-4B8C-83A1-F6EECF244321}">
                <p14:modId xmlns:p14="http://schemas.microsoft.com/office/powerpoint/2010/main" val="1849049529"/>
              </p:ext>
            </p:extLst>
          </p:nvPr>
        </p:nvGraphicFramePr>
        <p:xfrm>
          <a:off x="5135350" y="1784676"/>
          <a:ext cx="6343261" cy="4234086"/>
        </p:xfrm>
        <a:graphic>
          <a:graphicData uri="http://schemas.openxmlformats.org/drawingml/2006/chart">
            <c:chart xmlns:c="http://schemas.openxmlformats.org/drawingml/2006/chart" xmlns:r="http://schemas.openxmlformats.org/officeDocument/2006/relationships" r:id="rId4"/>
          </a:graphicData>
        </a:graphic>
      </p:graphicFrame>
      <p:pic>
        <p:nvPicPr>
          <p:cNvPr id="4" name="Audio 3">
            <a:hlinkClick r:id="" action="ppaction://media"/>
            <a:extLst>
              <a:ext uri="{FF2B5EF4-FFF2-40B4-BE49-F238E27FC236}">
                <a16:creationId xmlns:a16="http://schemas.microsoft.com/office/drawing/2014/main" id="{3D8203B5-E886-49FD-B20D-74699F3255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56530677"/>
      </p:ext>
    </p:extLst>
  </p:cSld>
  <p:clrMapOvr>
    <a:masterClrMapping/>
  </p:clrMapOvr>
  <mc:AlternateContent xmlns:mc="http://schemas.openxmlformats.org/markup-compatibility/2006" xmlns:p14="http://schemas.microsoft.com/office/powerpoint/2010/main">
    <mc:Choice Requires="p14">
      <p:transition spd="slow" p14:dur="2000" advTm="21999">
        <p14:prism/>
      </p:transition>
    </mc:Choice>
    <mc:Fallback xmlns="">
      <p:transition spd="slow" advTm="219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r Verbinder 6">
            <a:extLst>
              <a:ext uri="{FF2B5EF4-FFF2-40B4-BE49-F238E27FC236}">
                <a16:creationId xmlns:a16="http://schemas.microsoft.com/office/drawing/2014/main" id="{827D326B-4BBC-40A0-B813-6CFDFC94720B}"/>
              </a:ext>
            </a:extLst>
          </p:cNvPr>
          <p:cNvCxnSpPr/>
          <p:nvPr/>
        </p:nvCxnSpPr>
        <p:spPr>
          <a:xfrm flipV="1">
            <a:off x="9763329" y="2117466"/>
            <a:ext cx="0" cy="3946849"/>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0CB232D9-D06D-4A5D-939B-47005E11C172}"/>
              </a:ext>
            </a:extLst>
          </p:cNvPr>
          <p:cNvSpPr>
            <a:spLocks noGrp="1"/>
          </p:cNvSpPr>
          <p:nvPr>
            <p:ph type="title"/>
          </p:nvPr>
        </p:nvSpPr>
        <p:spPr>
          <a:xfrm>
            <a:off x="609600" y="1"/>
            <a:ext cx="10744200" cy="1228436"/>
          </a:xfrm>
        </p:spPr>
        <p:txBody>
          <a:bodyPr vert="horz" lIns="91440" tIns="45720" rIns="91440" bIns="45720" rtlCol="0" anchor="b">
            <a:normAutofit/>
          </a:bodyPr>
          <a:lstStyle/>
          <a:p>
            <a:r>
              <a:rPr lang="de-DE" sz="3200" kern="1200" dirty="0">
                <a:latin typeface="+mj-lt"/>
                <a:ea typeface="+mj-ea"/>
                <a:cs typeface="+mj-cs"/>
              </a:rPr>
              <a:t>(2) Lehramtsstudierende </a:t>
            </a:r>
            <a:r>
              <a:rPr lang="de-DE" sz="1600" kern="1200" dirty="0">
                <a:latin typeface="+mj-lt"/>
                <a:ea typeface="+mj-ea"/>
                <a:cs typeface="+mj-cs"/>
              </a:rPr>
              <a:t>(N = 952)</a:t>
            </a:r>
          </a:p>
        </p:txBody>
      </p:sp>
      <p:sp>
        <p:nvSpPr>
          <p:cNvPr id="2" name="Textfeld 1"/>
          <p:cNvSpPr txBox="1"/>
          <p:nvPr/>
        </p:nvSpPr>
        <p:spPr>
          <a:xfrm>
            <a:off x="609600" y="1651516"/>
            <a:ext cx="4400938" cy="4805369"/>
          </a:xfrm>
          <a:prstGeom prst="rect">
            <a:avLst/>
          </a:prstGeom>
        </p:spPr>
        <p:txBody>
          <a:bodyPr vert="horz" lIns="91440" tIns="45720" rIns="91440" bIns="45720" rtlCol="0">
            <a:noAutofit/>
          </a:bodyPr>
          <a:lstStyle/>
          <a:p>
            <a:pPr>
              <a:spcBef>
                <a:spcPct val="30000"/>
              </a:spcBef>
              <a:spcAft>
                <a:spcPts val="500"/>
              </a:spcAft>
              <a:buClr>
                <a:schemeClr val="accent1"/>
              </a:buClr>
            </a:pPr>
            <a:r>
              <a:rPr lang="de-DE" i="1" dirty="0">
                <a:latin typeface="+mj-lt"/>
              </a:rPr>
              <a:t>In welchen Profilierungen liegen Aspekte inklusiver Kompetenz im Kreise des angehenden Lehrpersonals vor?</a:t>
            </a:r>
          </a:p>
          <a:p>
            <a:pPr>
              <a:spcBef>
                <a:spcPct val="30000"/>
              </a:spcBef>
              <a:spcAft>
                <a:spcPts val="500"/>
              </a:spcAft>
              <a:buClr>
                <a:schemeClr val="accent1"/>
              </a:buClr>
            </a:pPr>
            <a:endParaRPr lang="de-DE" i="1" dirty="0">
              <a:latin typeface="+mj-lt"/>
            </a:endParaRP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hohe proinklusive Einstellungen</a:t>
            </a: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geringen Vorbehalten gegenüber Inklusion</a:t>
            </a: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beachtenswerte Sorgen im inklusiven Setting</a:t>
            </a: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durchschnittliche Kontaktbereitschaft zu Menschen mit Behinderung</a:t>
            </a:r>
          </a:p>
          <a:p>
            <a:pPr marL="342900" indent="-342900">
              <a:spcBef>
                <a:spcPct val="30000"/>
              </a:spcBef>
              <a:spcAft>
                <a:spcPts val="500"/>
              </a:spcAft>
              <a:buClr>
                <a:srgbClr val="C00000"/>
              </a:buClr>
              <a:buFont typeface="Segoe UI Light" panose="020B0502040204020203" pitchFamily="34" charset="0"/>
              <a:buChar char="-"/>
            </a:pPr>
            <a:r>
              <a:rPr lang="de-DE" dirty="0">
                <a:latin typeface="+mj-lt"/>
              </a:rPr>
              <a:t>leicht überdurchschnittliche didaktische Fähigkeiten</a:t>
            </a:r>
          </a:p>
        </p:txBody>
      </p:sp>
      <p:graphicFrame>
        <p:nvGraphicFramePr>
          <p:cNvPr id="5" name="Diagramm 4">
            <a:extLst>
              <a:ext uri="{FF2B5EF4-FFF2-40B4-BE49-F238E27FC236}">
                <a16:creationId xmlns:a16="http://schemas.microsoft.com/office/drawing/2014/main" id="{2D04F014-BEAA-4ECF-AB1B-11A2D5B37A1D}"/>
              </a:ext>
            </a:extLst>
          </p:cNvPr>
          <p:cNvGraphicFramePr/>
          <p:nvPr/>
        </p:nvGraphicFramePr>
        <p:xfrm>
          <a:off x="5124839" y="1651515"/>
          <a:ext cx="6343261" cy="480536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feld 5">
            <a:extLst>
              <a:ext uri="{FF2B5EF4-FFF2-40B4-BE49-F238E27FC236}">
                <a16:creationId xmlns:a16="http://schemas.microsoft.com/office/drawing/2014/main" id="{EF2F1083-4E85-42F9-A206-10BF3BAD47E1}"/>
              </a:ext>
            </a:extLst>
          </p:cNvPr>
          <p:cNvSpPr txBox="1"/>
          <p:nvPr/>
        </p:nvSpPr>
        <p:spPr>
          <a:xfrm>
            <a:off x="6997710" y="6235700"/>
            <a:ext cx="4927592" cy="307777"/>
          </a:xfrm>
          <a:prstGeom prst="rect">
            <a:avLst/>
          </a:prstGeom>
          <a:noFill/>
        </p:spPr>
        <p:txBody>
          <a:bodyPr wrap="square">
            <a:spAutoFit/>
          </a:bodyPr>
          <a:lstStyle/>
          <a:p>
            <a:pPr algn="r">
              <a:spcAft>
                <a:spcPts val="1000"/>
              </a:spcAft>
            </a:pPr>
            <a:r>
              <a:rPr lang="de-DE" sz="1400" dirty="0">
                <a:solidFill>
                  <a:srgbClr val="000000"/>
                </a:solidFill>
                <a:effectLst/>
                <a:latin typeface="+mj-lt"/>
                <a:ea typeface="MS Mincho" panose="02020609040205080304" pitchFamily="49" charset="-128"/>
                <a:cs typeface="Times New Roman" panose="02020603050405020304" pitchFamily="18" charset="0"/>
              </a:rPr>
              <a:t>Abb. 8</a:t>
            </a:r>
            <a:r>
              <a:rPr lang="de-DE" sz="1400" dirty="0">
                <a:solidFill>
                  <a:srgbClr val="000000"/>
                </a:solidFill>
                <a:latin typeface="+mj-lt"/>
                <a:ea typeface="MS Mincho" panose="02020609040205080304" pitchFamily="49" charset="-128"/>
                <a:cs typeface="Times New Roman" panose="02020603050405020304" pitchFamily="18" charset="0"/>
              </a:rPr>
              <a:t>: Lehramtsstudierende</a:t>
            </a:r>
          </a:p>
        </p:txBody>
      </p:sp>
      <p:pic>
        <p:nvPicPr>
          <p:cNvPr id="4" name="Audio 3">
            <a:hlinkClick r:id="" action="ppaction://media"/>
            <a:extLst>
              <a:ext uri="{FF2B5EF4-FFF2-40B4-BE49-F238E27FC236}">
                <a16:creationId xmlns:a16="http://schemas.microsoft.com/office/drawing/2014/main" id="{2C9C6017-AADF-4A9B-AC27-F59AEDE714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470823062"/>
      </p:ext>
    </p:extLst>
  </p:cSld>
  <p:clrMapOvr>
    <a:masterClrMapping/>
  </p:clrMapOvr>
  <mc:AlternateContent xmlns:mc="http://schemas.openxmlformats.org/markup-compatibility/2006" xmlns:p14="http://schemas.microsoft.com/office/powerpoint/2010/main">
    <mc:Choice Requires="p14">
      <p:transition spd="slow" p14:dur="2000" advTm="27203">
        <p14:prism/>
      </p:transition>
    </mc:Choice>
    <mc:Fallback xmlns="">
      <p:transition spd="slow" advTm="272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_TP102923943" id="{6945A6B3-91A5-4594-A58A-ED58597B0D82}" vid="{3DB33372-A738-460F-A49C-440D48CE63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1461</Words>
  <Application>Microsoft Office PowerPoint</Application>
  <PresentationFormat>Breitbild</PresentationFormat>
  <Paragraphs>183</Paragraphs>
  <Slides>18</Slides>
  <Notes>5</Notes>
  <HiddenSlides>0</HiddenSlides>
  <MMClips>14</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Arial</vt:lpstr>
      <vt:lpstr>Calibri</vt:lpstr>
      <vt:lpstr>Courier New</vt:lpstr>
      <vt:lpstr>Segoe UI</vt:lpstr>
      <vt:lpstr>Segoe UI Light</vt:lpstr>
      <vt:lpstr>Wingdings</vt:lpstr>
      <vt:lpstr>Wingdings 2</vt:lpstr>
      <vt:lpstr>WelcomeDoc</vt:lpstr>
      <vt:lpstr>Inklusive Einstellungen von Bürgerinnen/Bürgern und Lehramtsstudierenden in der LehrerInnenbildungNEU. Ergebnisse einer empirischen Studie.</vt:lpstr>
      <vt:lpstr>Entwicklungsziel: Inklusive Schule</vt:lpstr>
      <vt:lpstr>Gelingensbedingung für eine inklusive Schule</vt:lpstr>
      <vt:lpstr>Zentrales Forschungsinteresse der Studie</vt:lpstr>
      <vt:lpstr>PowerPoint-Präsentation</vt:lpstr>
      <vt:lpstr>Die Stichprobe (N = 1428)</vt:lpstr>
      <vt:lpstr>Die Indizes des empirischen Modells</vt:lpstr>
      <vt:lpstr>(1) Bürgerinnen/Bürger nicht-pädagogischer Berufe (N = 408)</vt:lpstr>
      <vt:lpstr>(2) Lehramtsstudierende (N = 952)</vt:lpstr>
      <vt:lpstr>(3) Lehramtsstudierende vs. Nicht-Pädagog/innen (N = 1360)</vt:lpstr>
      <vt:lpstr>(3+) Männer vs. Frauen (N = 1419)</vt:lpstr>
      <vt:lpstr>(4a) Studierende der Primarstufe und der Sekundarstufe (N = 914)</vt:lpstr>
      <vt:lpstr>(4b) Studierende nach Studiensemester (N = 952)</vt:lpstr>
      <vt:lpstr>(4c) Studierende nach Studienschwerpunkt (N = 862)</vt:lpstr>
      <vt:lpstr>Priv.-Doz. Mag. Dr. Rudolf Beer</vt:lpstr>
      <vt:lpstr>Anhang: Zusammenhänge zwischen ausgewählten Indizes</vt:lpstr>
      <vt:lpstr>Zur Diskussion</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2020-10-25T13:27:17Z</dcterms:created>
  <dcterms:modified xsi:type="dcterms:W3CDTF">2021-02-07T18:17:47Z</dcterms:modified>
</cp:coreProperties>
</file>